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2" r:id="rId7"/>
    <p:sldId id="264" r:id="rId8"/>
    <p:sldId id="272" r:id="rId9"/>
    <p:sldId id="27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36"/>
    <a:srgbClr val="F9D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0A20-FDE3-41C5-92FF-1004D25AE55D}" type="datetimeFigureOut">
              <a:rPr lang="ru-RU" smtClean="0"/>
              <a:pPr/>
              <a:t>17/06/14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2564-E753-4FB9-B98F-645AD1DF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6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0A20-FDE3-41C5-92FF-1004D25AE55D}" type="datetimeFigureOut">
              <a:rPr lang="ru-RU" smtClean="0"/>
              <a:pPr/>
              <a:t>17/06/14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2564-E753-4FB9-B98F-645AD1DF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0A20-FDE3-41C5-92FF-1004D25AE55D}" type="datetimeFigureOut">
              <a:rPr lang="ru-RU" smtClean="0"/>
              <a:pPr/>
              <a:t>17/06/14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2564-E753-4FB9-B98F-645AD1DF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6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0A20-FDE3-41C5-92FF-1004D25AE55D}" type="datetimeFigureOut">
              <a:rPr lang="ru-RU" smtClean="0"/>
              <a:pPr/>
              <a:t>17/06/14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2564-E753-4FB9-B98F-645AD1DF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0A20-FDE3-41C5-92FF-1004D25AE55D}" type="datetimeFigureOut">
              <a:rPr lang="ru-RU" smtClean="0"/>
              <a:pPr/>
              <a:t>17/06/14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2564-E753-4FB9-B98F-645AD1DF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1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0A20-FDE3-41C5-92FF-1004D25AE55D}" type="datetimeFigureOut">
              <a:rPr lang="ru-RU" smtClean="0"/>
              <a:pPr/>
              <a:t>17/06/14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2564-E753-4FB9-B98F-645AD1DF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2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0A20-FDE3-41C5-92FF-1004D25AE55D}" type="datetimeFigureOut">
              <a:rPr lang="ru-RU" smtClean="0"/>
              <a:pPr/>
              <a:t>17/06/14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2564-E753-4FB9-B98F-645AD1DF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1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0A20-FDE3-41C5-92FF-1004D25AE55D}" type="datetimeFigureOut">
              <a:rPr lang="ru-RU" smtClean="0"/>
              <a:pPr/>
              <a:t>17/06/14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2564-E753-4FB9-B98F-645AD1DF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5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0A20-FDE3-41C5-92FF-1004D25AE55D}" type="datetimeFigureOut">
              <a:rPr lang="ru-RU" smtClean="0"/>
              <a:pPr/>
              <a:t>17/06/14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2564-E753-4FB9-B98F-645AD1DF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92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0A20-FDE3-41C5-92FF-1004D25AE55D}" type="datetimeFigureOut">
              <a:rPr lang="ru-RU" smtClean="0"/>
              <a:pPr/>
              <a:t>17/06/14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2564-E753-4FB9-B98F-645AD1DF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04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0A20-FDE3-41C5-92FF-1004D25AE55D}" type="datetimeFigureOut">
              <a:rPr lang="ru-RU" smtClean="0"/>
              <a:pPr/>
              <a:t>17/06/14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2564-E753-4FB9-B98F-645AD1DF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1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0A20-FDE3-41C5-92FF-1004D25AE55D}" type="datetimeFigureOut">
              <a:rPr lang="ru-RU" smtClean="0"/>
              <a:pPr/>
              <a:t>17/06/14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92564-E753-4FB9-B98F-645AD1DF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4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azeta.ru/techzone/2013/03/26_e_5116945.shtml" TargetMode="External"/><Relationship Id="rId4" Type="http://schemas.openxmlformats.org/officeDocument/2006/relationships/hyperlink" Target="http://digit.ru/business/20140117/410859979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53547" y="5387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9" name="Рисунок 8" descr="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643438" y="3143248"/>
            <a:ext cx="4500562" cy="1000132"/>
          </a:xfrm>
          <a:prstGeom prst="rect">
            <a:avLst/>
          </a:prstGeom>
          <a:solidFill>
            <a:srgbClr val="F9D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32"/>
          <p:cNvPicPr>
            <a:picLocks noChangeAspect="1" noChangeArrowheads="1"/>
          </p:cNvPicPr>
          <p:nvPr/>
        </p:nvPicPr>
        <p:blipFill>
          <a:blip r:embed="rId3"/>
          <a:srcRect l="1639" t="30528" r="1639" b="30949"/>
          <a:stretch>
            <a:fillRect/>
          </a:stretch>
        </p:blipFill>
        <p:spPr bwMode="auto">
          <a:xfrm>
            <a:off x="4857753" y="2571744"/>
            <a:ext cx="38325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642910" y="1071546"/>
            <a:ext cx="8249570" cy="137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defRPr/>
            </a:pPr>
            <a:r>
              <a:rPr lang="en-US" altLang="zh-TW" sz="1900" b="1" i="1" dirty="0" smtClean="0">
                <a:latin typeface="+mn-lt"/>
                <a:ea typeface="+mn-ea"/>
              </a:rPr>
              <a:t>GP </a:t>
            </a:r>
            <a:r>
              <a:rPr lang="en-US" altLang="zh-TW" sz="1900" b="1" i="1" dirty="0">
                <a:latin typeface="+mn-lt"/>
                <a:ea typeface="+mn-ea"/>
              </a:rPr>
              <a:t>Portable </a:t>
            </a:r>
            <a:r>
              <a:rPr lang="en-US" altLang="zh-TW" sz="1900" b="1" i="1" dirty="0" err="1">
                <a:latin typeface="+mn-lt"/>
                <a:ea typeface="+mn-ea"/>
              </a:rPr>
              <a:t>PowerBank</a:t>
            </a:r>
            <a:r>
              <a:rPr lang="en-US" altLang="zh-TW" sz="1900" b="1" i="1" dirty="0">
                <a:latin typeface="+mn-lt"/>
                <a:ea typeface="+mn-ea"/>
              </a:rPr>
              <a:t> </a:t>
            </a:r>
            <a:r>
              <a:rPr lang="en-US" altLang="zh-TW" sz="1900" dirty="0">
                <a:latin typeface="+mn-lt"/>
                <a:ea typeface="+mn-ea"/>
              </a:rPr>
              <a:t>– </a:t>
            </a:r>
            <a:r>
              <a:rPr lang="ru-RU" sz="1900" dirty="0" smtClean="0">
                <a:latin typeface="+mn-lt"/>
                <a:ea typeface="+mn-ea"/>
              </a:rPr>
              <a:t>зарегистрированный торговый знак, принадлежит </a:t>
            </a:r>
            <a:r>
              <a:rPr lang="en-US" sz="1900" dirty="0" smtClean="0">
                <a:latin typeface="+mn-lt"/>
                <a:ea typeface="+mn-ea"/>
              </a:rPr>
              <a:t>GP </a:t>
            </a:r>
            <a:r>
              <a:rPr lang="en-US" sz="1900" dirty="0">
                <a:latin typeface="+mn-lt"/>
                <a:ea typeface="+mn-ea"/>
              </a:rPr>
              <a:t>Batteries International limited</a:t>
            </a:r>
            <a:r>
              <a:rPr lang="ru-RU" sz="1900" dirty="0">
                <a:latin typeface="+mn-lt"/>
                <a:ea typeface="+mn-ea"/>
              </a:rPr>
              <a:t>. </a:t>
            </a:r>
          </a:p>
          <a:p>
            <a:pPr marL="285750" indent="-285750" eaLnBrk="0" hangingPunct="0">
              <a:spcBef>
                <a:spcPct val="20000"/>
              </a:spcBef>
              <a:defRPr/>
            </a:pPr>
            <a:r>
              <a:rPr lang="ru-RU" sz="1900" dirty="0" smtClean="0">
                <a:latin typeface="+mn-lt"/>
                <a:ea typeface="+mn-ea"/>
              </a:rPr>
              <a:t>Официально </a:t>
            </a:r>
            <a:r>
              <a:rPr lang="ru-RU" sz="1900" dirty="0">
                <a:latin typeface="+mn-lt"/>
                <a:ea typeface="+mn-ea"/>
              </a:rPr>
              <a:t>только </a:t>
            </a:r>
            <a:r>
              <a:rPr lang="en-US" sz="1900" dirty="0">
                <a:latin typeface="+mn-lt"/>
                <a:ea typeface="+mn-ea"/>
              </a:rPr>
              <a:t>GP </a:t>
            </a:r>
            <a:r>
              <a:rPr lang="ru-RU" sz="1900" dirty="0">
                <a:latin typeface="+mn-lt"/>
                <a:ea typeface="+mn-ea"/>
              </a:rPr>
              <a:t>имеет право назваться </a:t>
            </a:r>
            <a:r>
              <a:rPr lang="en-US" sz="1900" dirty="0">
                <a:latin typeface="+mn-lt"/>
                <a:ea typeface="+mn-ea"/>
              </a:rPr>
              <a:t>Portable </a:t>
            </a:r>
            <a:r>
              <a:rPr lang="en-US" sz="1900" dirty="0" err="1">
                <a:latin typeface="+mn-lt"/>
                <a:ea typeface="+mn-ea"/>
              </a:rPr>
              <a:t>PowerBank</a:t>
            </a:r>
            <a:r>
              <a:rPr lang="ru-RU" sz="1900" dirty="0">
                <a:latin typeface="+mn-lt"/>
                <a:ea typeface="+mn-ea"/>
              </a:rPr>
              <a:t>, все </a:t>
            </a:r>
            <a:endParaRPr lang="en-US" sz="1900" dirty="0" smtClean="0">
              <a:latin typeface="+mn-lt"/>
              <a:ea typeface="+mn-ea"/>
            </a:endParaRPr>
          </a:p>
          <a:p>
            <a:pPr marL="285750" indent="-285750" eaLnBrk="0" hangingPunct="0">
              <a:spcBef>
                <a:spcPct val="20000"/>
              </a:spcBef>
              <a:defRPr/>
            </a:pPr>
            <a:r>
              <a:rPr lang="ru-RU" sz="1900" dirty="0" smtClean="0">
                <a:latin typeface="+mn-lt"/>
                <a:ea typeface="+mn-ea"/>
              </a:rPr>
              <a:t>остальное </a:t>
            </a:r>
            <a:r>
              <a:rPr lang="ru-RU" sz="1900" dirty="0">
                <a:latin typeface="+mn-lt"/>
                <a:ea typeface="+mn-ea"/>
              </a:rPr>
              <a:t>– обычные зарядки.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52993" y="2551098"/>
            <a:ext cx="3857652" cy="2786082"/>
          </a:xfrm>
          <a:prstGeom prst="rect">
            <a:avLst/>
          </a:prstGeom>
          <a:noFill/>
          <a:ln w="88900" cmpd="thickThin">
            <a:solidFill>
              <a:srgbClr val="00913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8" name="內容版面配置區 5"/>
          <p:cNvSpPr>
            <a:spLocks noGrp="1"/>
          </p:cNvSpPr>
          <p:nvPr>
            <p:ph idx="1"/>
          </p:nvPr>
        </p:nvSpPr>
        <p:spPr>
          <a:xfrm>
            <a:off x="357158" y="2332037"/>
            <a:ext cx="4572032" cy="4525963"/>
          </a:xfrm>
        </p:spPr>
        <p:txBody>
          <a:bodyPr>
            <a:normAutofit/>
          </a:bodyPr>
          <a:lstStyle/>
          <a:p>
            <a:pPr marL="285750" indent="-285750">
              <a:buNone/>
            </a:pPr>
            <a:endParaRPr lang="ru-RU" altLang="zh-TW" sz="1900" dirty="0" smtClean="0"/>
          </a:p>
          <a:p>
            <a:pPr marL="285750" indent="-285750">
              <a:buNone/>
            </a:pPr>
            <a:r>
              <a:rPr lang="en-US" altLang="zh-TW" sz="1900" dirty="0" smtClean="0"/>
              <a:t>      </a:t>
            </a:r>
            <a:r>
              <a:rPr lang="en-US" altLang="zh-TW" sz="1900" b="1" i="1" dirty="0" smtClean="0">
                <a:solidFill>
                  <a:srgbClr val="009136"/>
                </a:solidFill>
              </a:rPr>
              <a:t>Portable </a:t>
            </a:r>
            <a:r>
              <a:rPr lang="en-US" altLang="zh-TW" sz="1900" b="1" i="1" dirty="0" err="1" smtClean="0">
                <a:solidFill>
                  <a:srgbClr val="009136"/>
                </a:solidFill>
              </a:rPr>
              <a:t>PowerBank</a:t>
            </a:r>
            <a:r>
              <a:rPr lang="en-US" altLang="zh-TW" sz="1900" b="1" i="1" dirty="0" smtClean="0">
                <a:solidFill>
                  <a:srgbClr val="009136"/>
                </a:solidFill>
              </a:rPr>
              <a:t> </a:t>
            </a:r>
            <a:r>
              <a:rPr lang="en-US" altLang="zh-TW" sz="1900" dirty="0" smtClean="0"/>
              <a:t>– </a:t>
            </a:r>
            <a:r>
              <a:rPr lang="ru-RU" altLang="zh-TW" sz="1900" dirty="0" smtClean="0"/>
              <a:t>портативный блок питания или внешний аккумулятор</a:t>
            </a:r>
            <a:r>
              <a:rPr lang="en-US" altLang="zh-TW" sz="1900" dirty="0" smtClean="0"/>
              <a:t>, </a:t>
            </a:r>
            <a:r>
              <a:rPr lang="ru-RU" altLang="zh-TW" sz="1900" dirty="0" smtClean="0"/>
              <a:t>используется для подзарядки смартфонов, планшетов, игровых консолей, </a:t>
            </a:r>
            <a:r>
              <a:rPr lang="en-US" altLang="zh-TW" sz="1900" dirty="0" smtClean="0"/>
              <a:t>4G</a:t>
            </a:r>
            <a:r>
              <a:rPr lang="ru-RU" altLang="zh-TW" sz="1900" dirty="0" smtClean="0"/>
              <a:t>/</a:t>
            </a:r>
            <a:r>
              <a:rPr lang="en-US" altLang="zh-TW" sz="1900" dirty="0" err="1" smtClean="0"/>
              <a:t>WiFi</a:t>
            </a:r>
            <a:r>
              <a:rPr lang="en-US" altLang="zh-TW" sz="1900" dirty="0" smtClean="0"/>
              <a:t> </a:t>
            </a:r>
            <a:r>
              <a:rPr lang="ru-RU" altLang="zh-TW" sz="1900" dirty="0" smtClean="0"/>
              <a:t>роутеров, беспроводных колонок и т.д.</a:t>
            </a:r>
          </a:p>
          <a:p>
            <a:pPr marL="285750" indent="-285750">
              <a:buNone/>
            </a:pPr>
            <a:r>
              <a:rPr lang="en-US" altLang="zh-TW" sz="1900" dirty="0" smtClean="0"/>
              <a:t>      </a:t>
            </a:r>
            <a:r>
              <a:rPr lang="en-US" altLang="zh-TW" sz="1900" b="1" i="1" dirty="0" smtClean="0">
                <a:solidFill>
                  <a:srgbClr val="009136"/>
                </a:solidFill>
              </a:rPr>
              <a:t>Performance</a:t>
            </a:r>
            <a:r>
              <a:rPr lang="en-US" altLang="zh-TW" sz="1900" dirty="0" smtClean="0"/>
              <a:t> </a:t>
            </a:r>
            <a:r>
              <a:rPr lang="ru-RU" altLang="zh-TW" sz="1900" dirty="0" smtClean="0"/>
              <a:t>(англ.) - </a:t>
            </a:r>
            <a:r>
              <a:rPr lang="ru-RU" sz="1900" dirty="0" smtClean="0">
                <a:ea typeface="新細明體" pitchFamily="18" charset="-120"/>
              </a:rPr>
              <a:t>эффективность, производительность, </a:t>
            </a:r>
            <a:endParaRPr lang="en-US" sz="1900" dirty="0" smtClean="0">
              <a:ea typeface="新細明體" pitchFamily="18" charset="-120"/>
            </a:endParaRPr>
          </a:p>
          <a:p>
            <a:pPr marL="285750" indent="-285750">
              <a:buNone/>
            </a:pPr>
            <a:r>
              <a:rPr lang="en-US" sz="1900" dirty="0" smtClean="0">
                <a:ea typeface="新細明體" pitchFamily="18" charset="-120"/>
              </a:rPr>
              <a:t>      </a:t>
            </a:r>
            <a:r>
              <a:rPr lang="ru-RU" sz="1900" dirty="0" smtClean="0">
                <a:ea typeface="新細明體" pitchFamily="18" charset="-120"/>
              </a:rPr>
              <a:t>быстродействие, результативность</a:t>
            </a:r>
            <a:endParaRPr lang="en-US" altLang="zh-TW" sz="1900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2786058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4581128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1214422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1857364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14496" y="0"/>
            <a:ext cx="1329504" cy="836712"/>
          </a:xfrm>
          <a:prstGeom prst="rect">
            <a:avLst/>
          </a:prstGeom>
          <a:solidFill>
            <a:srgbClr val="009136"/>
          </a:solidFill>
          <a:ln>
            <a:solidFill>
              <a:srgbClr val="00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1472" y="2143116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571744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785786" y="2000240"/>
            <a:ext cx="3714776" cy="307183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noAutofit/>
          </a:bodyPr>
          <a:lstStyle/>
          <a:p>
            <a:pPr>
              <a:buNone/>
              <a:defRPr/>
            </a:pPr>
            <a:r>
              <a:rPr lang="ru-RU" sz="2400" b="1" dirty="0" smtClean="0"/>
              <a:t>Емкость </a:t>
            </a:r>
          </a:p>
          <a:p>
            <a:pPr>
              <a:buNone/>
              <a:defRPr/>
            </a:pPr>
            <a:r>
              <a:rPr lang="ru-RU" sz="2400" b="1" dirty="0" smtClean="0"/>
              <a:t>Ток заряда (на выходе)</a:t>
            </a:r>
          </a:p>
          <a:p>
            <a:pPr>
              <a:buNone/>
              <a:defRPr/>
            </a:pPr>
            <a:r>
              <a:rPr lang="ru-RU" sz="2400" b="1" dirty="0" smtClean="0"/>
              <a:t>Ток перезаряда (</a:t>
            </a:r>
            <a:r>
              <a:rPr lang="ru-RU" sz="2400" b="1" dirty="0"/>
              <a:t>на входе)</a:t>
            </a:r>
          </a:p>
          <a:p>
            <a:pPr>
              <a:buNone/>
              <a:defRPr/>
            </a:pPr>
            <a:r>
              <a:rPr lang="ru-RU" sz="2400" b="1" dirty="0"/>
              <a:t>Количество </a:t>
            </a:r>
            <a:r>
              <a:rPr lang="en-US" sz="2400" b="1" dirty="0"/>
              <a:t>USB </a:t>
            </a:r>
            <a:r>
              <a:rPr lang="ru-RU" sz="2400" b="1" dirty="0"/>
              <a:t>выходов</a:t>
            </a:r>
            <a:endParaRPr lang="en-US" sz="2400" b="1" dirty="0"/>
          </a:p>
          <a:p>
            <a:pPr>
              <a:buNone/>
              <a:defRPr/>
            </a:pPr>
            <a:r>
              <a:rPr lang="ru-RU" sz="2400" b="1" dirty="0"/>
              <a:t>Независимые </a:t>
            </a:r>
            <a:r>
              <a:rPr lang="en-US" sz="2400" b="1" dirty="0"/>
              <a:t>USB </a:t>
            </a:r>
            <a:r>
              <a:rPr lang="ru-RU" sz="2400" b="1" dirty="0" smtClean="0"/>
              <a:t>каналы</a:t>
            </a:r>
          </a:p>
          <a:p>
            <a:pPr>
              <a:buNone/>
              <a:defRPr/>
            </a:pPr>
            <a:r>
              <a:rPr lang="ru-RU" sz="2400" b="1" dirty="0" smtClean="0"/>
              <a:t>Защита </a:t>
            </a:r>
            <a:r>
              <a:rPr lang="ru-RU" sz="2400" b="1" dirty="0"/>
              <a:t>от перегрева </a:t>
            </a:r>
          </a:p>
          <a:p>
            <a:pPr>
              <a:buNone/>
              <a:defRPr/>
            </a:pPr>
            <a:endParaRPr lang="en-US" sz="2400" b="1" dirty="0" smtClean="0"/>
          </a:p>
          <a:p>
            <a:pPr>
              <a:buNone/>
              <a:defRPr/>
            </a:pPr>
            <a:endParaRPr lang="ru-RU" sz="2400" b="1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000628" y="2000240"/>
            <a:ext cx="4000528" cy="30718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/>
              <a:t>Защита от перезаряда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/>
              <a:t>Стабилизатор напряжения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/>
              <a:t>Защита от короткого </a:t>
            </a:r>
            <a:endParaRPr lang="en-US" sz="2400" b="1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/>
              <a:t>замыкания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/>
              <a:t>Эргономичность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/>
              <a:t>Дизайн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000372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3500438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3929066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4357694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2143116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86314" y="2571744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86314" y="3000372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86314" y="3929066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786314" y="4357694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814496" y="0"/>
            <a:ext cx="1329504" cy="836712"/>
          </a:xfrm>
          <a:prstGeom prst="rect">
            <a:avLst/>
          </a:prstGeom>
          <a:solidFill>
            <a:srgbClr val="009136"/>
          </a:solidFill>
          <a:ln>
            <a:solidFill>
              <a:srgbClr val="00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714488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785786" y="1643050"/>
            <a:ext cx="7929650" cy="71438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1900" b="1" dirty="0"/>
              <a:t>Продажи смартфонов в РФ в 2013 году выросли на </a:t>
            </a:r>
            <a:r>
              <a:rPr lang="ru-RU" sz="1900" b="1" dirty="0" smtClean="0"/>
              <a:t>51%</a:t>
            </a:r>
            <a:r>
              <a:rPr lang="en-US" sz="1900" b="1" dirty="0" smtClean="0"/>
              <a:t> </a:t>
            </a:r>
            <a:r>
              <a:rPr lang="ru-RU" sz="1900" b="1" dirty="0" smtClean="0"/>
              <a:t>по</a:t>
            </a:r>
            <a:r>
              <a:rPr lang="ru-RU" sz="1900" b="1" dirty="0"/>
              <a:t> сравнению </a:t>
            </a:r>
            <a:endParaRPr lang="en-US" sz="1900" b="1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ru-RU" sz="1900" b="1" dirty="0" smtClean="0"/>
              <a:t>с</a:t>
            </a:r>
            <a:r>
              <a:rPr lang="ru-RU" sz="1900" b="1" dirty="0"/>
              <a:t> показателем 2012 года </a:t>
            </a:r>
            <a:r>
              <a:rPr lang="ru-RU" sz="1900" b="1" dirty="0" smtClean="0"/>
              <a:t>и</a:t>
            </a:r>
            <a:r>
              <a:rPr lang="en-US" sz="1900" b="1" dirty="0" smtClean="0"/>
              <a:t> </a:t>
            </a:r>
            <a:r>
              <a:rPr lang="ru-RU" sz="1900" b="1" dirty="0" smtClean="0"/>
              <a:t>составили </a:t>
            </a:r>
            <a:r>
              <a:rPr lang="ru-RU" sz="1900" b="1" dirty="0"/>
              <a:t>18,5 </a:t>
            </a:r>
            <a:r>
              <a:rPr lang="ru-RU" sz="1900" b="1" dirty="0" smtClean="0"/>
              <a:t>миллиона устройств*</a:t>
            </a:r>
            <a:endParaRPr lang="en-US" sz="1900" b="1" dirty="0" smtClean="0"/>
          </a:p>
          <a:p>
            <a:pPr>
              <a:buNone/>
              <a:defRPr/>
            </a:pPr>
            <a:endParaRPr lang="ru-RU" sz="2000" spc="-15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4187" y="4214818"/>
            <a:ext cx="48498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00034" y="5572140"/>
            <a:ext cx="3643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/>
              <a:t>*Источник - </a:t>
            </a:r>
            <a:r>
              <a:rPr lang="en-US" sz="1200" i="1" dirty="0" smtClean="0">
                <a:solidFill>
                  <a:srgbClr val="009136"/>
                </a:solidFill>
                <a:hlinkClick r:id="rId4"/>
              </a:rPr>
              <a:t>Digit.ru</a:t>
            </a:r>
            <a:r>
              <a:rPr lang="en-US" sz="1200" i="1" dirty="0" smtClean="0">
                <a:solidFill>
                  <a:srgbClr val="009136"/>
                </a:solidFill>
              </a:rPr>
              <a:t>    </a:t>
            </a:r>
            <a:r>
              <a:rPr lang="ru-RU" sz="1200" i="1" dirty="0" smtClean="0"/>
              <a:t>**Источник –</a:t>
            </a:r>
            <a:r>
              <a:rPr lang="en-US" sz="1200" i="1" dirty="0" smtClean="0"/>
              <a:t> </a:t>
            </a:r>
            <a:r>
              <a:rPr lang="en-US" sz="1200" i="1" dirty="0" smtClean="0">
                <a:solidFill>
                  <a:srgbClr val="009136"/>
                </a:solidFill>
                <a:hlinkClick r:id="rId5"/>
              </a:rPr>
              <a:t>Gazeta.ru</a:t>
            </a:r>
            <a:endParaRPr lang="ru-RU" sz="1200" i="1" dirty="0" smtClean="0">
              <a:solidFill>
                <a:srgbClr val="009136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785786" y="2500306"/>
            <a:ext cx="792965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  <a:defRPr/>
            </a:pPr>
            <a:r>
              <a:rPr lang="ru-RU" sz="1900" b="1" dirty="0" smtClean="0"/>
              <a:t>Смартфоны составляют &gt;50% рынка мобильных телефонов </a:t>
            </a:r>
            <a:endParaRPr lang="en-US" sz="19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900" b="1" i="0" u="none" strike="noStrike" kern="1200" cap="none" spc="-1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85786" y="3000372"/>
            <a:ext cx="7929650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  <a:defRPr/>
            </a:pPr>
            <a:r>
              <a:rPr lang="ru-RU" sz="1900" b="1" dirty="0" smtClean="0"/>
              <a:t>Аккумулятор — самое слабое место большинства смартфонов</a:t>
            </a:r>
            <a:r>
              <a:rPr lang="en-US" sz="1900" b="1" dirty="0" smtClean="0"/>
              <a:t>**</a:t>
            </a:r>
            <a:endParaRPr lang="ru-RU" sz="1900" b="1" dirty="0" smtClean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785786" y="3571876"/>
            <a:ext cx="8143932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  <a:defRPr/>
            </a:pPr>
            <a:r>
              <a:rPr lang="ru-RU" sz="1900" b="1" dirty="0" smtClean="0"/>
              <a:t>Внешний аккумулятор - №1 аксессуар для всех обладателей смартфонов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900" b="1" i="0" u="none" strike="noStrike" kern="1200" cap="none" spc="-1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67544" y="4143380"/>
            <a:ext cx="8143932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  <a:defRPr/>
            </a:pPr>
            <a:r>
              <a:rPr lang="ru-RU" sz="1900" b="1" dirty="0" smtClean="0"/>
              <a:t>;) </a:t>
            </a:r>
            <a:r>
              <a:rPr lang="en-US" sz="1900" b="1" dirty="0" smtClean="0"/>
              <a:t>PS </a:t>
            </a:r>
            <a:r>
              <a:rPr lang="ru-RU" sz="1900" b="1" dirty="0" smtClean="0"/>
              <a:t>Отличный способ заводить знакомства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2643182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3143248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3714752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814496" y="0"/>
            <a:ext cx="1329504" cy="836712"/>
          </a:xfrm>
          <a:prstGeom prst="rect">
            <a:avLst/>
          </a:prstGeom>
          <a:solidFill>
            <a:srgbClr val="009136"/>
          </a:solidFill>
          <a:ln>
            <a:solidFill>
              <a:srgbClr val="00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14496" y="0"/>
            <a:ext cx="1329504" cy="836712"/>
          </a:xfrm>
          <a:prstGeom prst="rect">
            <a:avLst/>
          </a:prstGeom>
          <a:solidFill>
            <a:srgbClr val="009136"/>
          </a:solidFill>
          <a:ln>
            <a:solidFill>
              <a:srgbClr val="00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357298"/>
            <a:ext cx="7800972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700" b="1" i="1" dirty="0" smtClean="0">
                <a:solidFill>
                  <a:srgbClr val="009136"/>
                </a:solidFill>
                <a:ea typeface="新細明體" pitchFamily="18" charset="-120"/>
              </a:rPr>
              <a:t>GP – </a:t>
            </a:r>
            <a:r>
              <a:rPr lang="ru-RU" sz="1700" b="1" i="1" dirty="0" smtClean="0">
                <a:solidFill>
                  <a:srgbClr val="009136"/>
                </a:solidFill>
                <a:ea typeface="新細明體" pitchFamily="18" charset="-120"/>
              </a:rPr>
              <a:t>доверие к бренду</a:t>
            </a:r>
            <a:r>
              <a:rPr lang="ru-RU" sz="1700" dirty="0" smtClean="0">
                <a:ea typeface="新細明體" pitchFamily="18" charset="-120"/>
              </a:rPr>
              <a:t>, известный А-бренд, который знают в России и которому </a:t>
            </a:r>
            <a:endParaRPr lang="en-US" sz="1700" dirty="0" smtClean="0">
              <a:ea typeface="新細明體" pitchFamily="18" charset="-120"/>
            </a:endParaRPr>
          </a:p>
          <a:p>
            <a:pPr>
              <a:buNone/>
            </a:pPr>
            <a:r>
              <a:rPr lang="ru-RU" sz="1700" dirty="0" smtClean="0">
                <a:ea typeface="新細明體" pitchFamily="18" charset="-120"/>
              </a:rPr>
              <a:t>доверяют, ассоциируется с </a:t>
            </a:r>
            <a:r>
              <a:rPr lang="ru-RU" sz="1700" dirty="0" err="1" smtClean="0">
                <a:ea typeface="新細明體" pitchFamily="18" charset="-120"/>
              </a:rPr>
              <a:t>высокотехнологичностью</a:t>
            </a:r>
            <a:endParaRPr lang="ru-RU" sz="1700" dirty="0" smtClean="0">
              <a:ea typeface="新細明體" pitchFamily="18" charset="-120"/>
            </a:endParaRPr>
          </a:p>
          <a:p>
            <a:pPr>
              <a:buNone/>
            </a:pPr>
            <a:r>
              <a:rPr lang="ru-RU" sz="1700" b="1" i="1" dirty="0" smtClean="0">
                <a:solidFill>
                  <a:srgbClr val="009136"/>
                </a:solidFill>
                <a:ea typeface="新細明體" pitchFamily="18" charset="-120"/>
              </a:rPr>
              <a:t>Технология </a:t>
            </a:r>
            <a:r>
              <a:rPr lang="en-US" sz="1700" b="1" i="1" dirty="0" err="1" smtClean="0">
                <a:solidFill>
                  <a:srgbClr val="009136"/>
                </a:solidFill>
                <a:ea typeface="新細明體" pitchFamily="18" charset="-120"/>
              </a:rPr>
              <a:t>CoolPower</a:t>
            </a:r>
            <a:r>
              <a:rPr lang="ru-RU" sz="1700" b="1" i="1" dirty="0" smtClean="0">
                <a:solidFill>
                  <a:srgbClr val="009136"/>
                </a:solidFill>
                <a:ea typeface="新細明體" pitchFamily="18" charset="-120"/>
              </a:rPr>
              <a:t> </a:t>
            </a:r>
            <a:r>
              <a:rPr lang="ru-RU" sz="1700" dirty="0" smtClean="0">
                <a:ea typeface="新細明體" pitchFamily="18" charset="-120"/>
              </a:rPr>
              <a:t>микропроцессор, защищает батарею от перегрева, а значит аккумулятор отдает больше энергии смартфону и служит дольше</a:t>
            </a:r>
            <a:endParaRPr lang="en-US" sz="1700" dirty="0">
              <a:ea typeface="新細明體" pitchFamily="18" charset="-120"/>
            </a:endParaRPr>
          </a:p>
          <a:p>
            <a:pPr>
              <a:buNone/>
            </a:pPr>
            <a:r>
              <a:rPr lang="ru-RU" sz="1700" b="1" i="1" dirty="0" smtClean="0">
                <a:solidFill>
                  <a:srgbClr val="009136"/>
                </a:solidFill>
                <a:ea typeface="新細明體" pitchFamily="18" charset="-120"/>
              </a:rPr>
              <a:t>Надежность и Безопасность </a:t>
            </a:r>
            <a:r>
              <a:rPr lang="ru-RU" sz="1700" dirty="0" smtClean="0">
                <a:ea typeface="新細明體" pitchFamily="18" charset="-120"/>
              </a:rPr>
              <a:t>(соответствует правилам безопасности воздушных </a:t>
            </a:r>
            <a:endParaRPr lang="en-US" sz="1700" dirty="0" smtClean="0">
              <a:ea typeface="新細明體" pitchFamily="18" charset="-120"/>
            </a:endParaRPr>
          </a:p>
          <a:p>
            <a:pPr>
              <a:buNone/>
            </a:pPr>
            <a:r>
              <a:rPr lang="ru-RU" sz="1700" dirty="0" smtClean="0">
                <a:ea typeface="新細明體" pitchFamily="18" charset="-120"/>
              </a:rPr>
              <a:t>перевозок </a:t>
            </a:r>
            <a:r>
              <a:rPr lang="en-US" sz="1700" dirty="0" smtClean="0">
                <a:ea typeface="新細明體" pitchFamily="18" charset="-120"/>
              </a:rPr>
              <a:t>UN38.3</a:t>
            </a:r>
            <a:r>
              <a:rPr lang="ru-RU" sz="1700" dirty="0" smtClean="0">
                <a:ea typeface="新細明體" pitchFamily="18" charset="-120"/>
              </a:rPr>
              <a:t>)</a:t>
            </a:r>
          </a:p>
          <a:p>
            <a:pPr>
              <a:buNone/>
            </a:pPr>
            <a:r>
              <a:rPr lang="ru-RU" sz="1700" b="1" i="1" dirty="0" smtClean="0">
                <a:solidFill>
                  <a:srgbClr val="009136"/>
                </a:solidFill>
                <a:ea typeface="新細明體" pitchFamily="18" charset="-120"/>
              </a:rPr>
              <a:t>Понятная и легкая к восприятию упаковка </a:t>
            </a:r>
            <a:r>
              <a:rPr lang="ru-RU" sz="1700" dirty="0" smtClean="0">
                <a:ea typeface="新細明體" pitchFamily="18" charset="-120"/>
              </a:rPr>
              <a:t>со всей необходимой информацией</a:t>
            </a:r>
            <a:r>
              <a:rPr lang="en-US" sz="1700" dirty="0" smtClean="0">
                <a:ea typeface="新細明體" pitchFamily="18" charset="-120"/>
              </a:rPr>
              <a:t> </a:t>
            </a:r>
          </a:p>
          <a:p>
            <a:pPr>
              <a:buNone/>
            </a:pPr>
            <a:r>
              <a:rPr lang="ru-RU" sz="1700" dirty="0" smtClean="0">
                <a:ea typeface="新細明體" pitchFamily="18" charset="-120"/>
              </a:rPr>
              <a:t>для потребителя</a:t>
            </a:r>
          </a:p>
          <a:p>
            <a:pPr>
              <a:buNone/>
            </a:pPr>
            <a:r>
              <a:rPr lang="ru-RU" sz="1700" b="1" i="1" dirty="0" smtClean="0">
                <a:solidFill>
                  <a:srgbClr val="009136"/>
                </a:solidFill>
                <a:ea typeface="新細明體" pitchFamily="18" charset="-120"/>
              </a:rPr>
              <a:t>Быстрый заряд </a:t>
            </a:r>
            <a:r>
              <a:rPr lang="ru-RU" sz="1700" dirty="0" smtClean="0">
                <a:ea typeface="新細明體" pitchFamily="18" charset="-120"/>
              </a:rPr>
              <a:t>- до 4А ток на выходе – (2.4А +1.6А) – готов к стандартам заряда </a:t>
            </a:r>
            <a:endParaRPr lang="en-US" sz="1700" dirty="0" smtClean="0">
              <a:ea typeface="新細明體" pitchFamily="18" charset="-120"/>
            </a:endParaRPr>
          </a:p>
          <a:p>
            <a:pPr>
              <a:buNone/>
            </a:pPr>
            <a:r>
              <a:rPr lang="en-US" sz="1700" dirty="0" smtClean="0">
                <a:ea typeface="新細明體" pitchFamily="18" charset="-120"/>
              </a:rPr>
              <a:t>Apple </a:t>
            </a:r>
            <a:r>
              <a:rPr lang="en-US" sz="1700" dirty="0" err="1" smtClean="0">
                <a:ea typeface="新細明體" pitchFamily="18" charset="-120"/>
              </a:rPr>
              <a:t>iPad</a:t>
            </a:r>
            <a:r>
              <a:rPr lang="en-US" sz="1700" dirty="0" smtClean="0">
                <a:ea typeface="新細明體" pitchFamily="18" charset="-120"/>
              </a:rPr>
              <a:t> Air </a:t>
            </a:r>
            <a:r>
              <a:rPr lang="ru-RU" sz="1700" dirty="0" smtClean="0">
                <a:ea typeface="新細明體" pitchFamily="18" charset="-120"/>
              </a:rPr>
              <a:t>и </a:t>
            </a:r>
            <a:r>
              <a:rPr lang="en-US" sz="1700" dirty="0" smtClean="0">
                <a:ea typeface="新細明體" pitchFamily="18" charset="-120"/>
              </a:rPr>
              <a:t>Samsung Note – </a:t>
            </a:r>
            <a:r>
              <a:rPr lang="ru-RU" sz="1700" dirty="0" smtClean="0">
                <a:ea typeface="新細明體" pitchFamily="18" charset="-120"/>
              </a:rPr>
              <a:t>не требует дополнительных переходников; </a:t>
            </a:r>
            <a:endParaRPr lang="en-US" sz="1700" dirty="0" smtClean="0">
              <a:ea typeface="新細明體" pitchFamily="18" charset="-120"/>
            </a:endParaRPr>
          </a:p>
          <a:p>
            <a:pPr>
              <a:buNone/>
            </a:pPr>
            <a:r>
              <a:rPr lang="ru-RU" sz="1700" dirty="0" smtClean="0">
                <a:ea typeface="新細明體" pitchFamily="18" charset="-120"/>
              </a:rPr>
              <a:t>независимые каналы</a:t>
            </a:r>
          </a:p>
          <a:p>
            <a:pPr>
              <a:buNone/>
            </a:pPr>
            <a:r>
              <a:rPr lang="ru-RU" sz="1700" b="1" i="1" dirty="0" smtClean="0">
                <a:solidFill>
                  <a:srgbClr val="009136"/>
                </a:solidFill>
                <a:ea typeface="新細明體" pitchFamily="18" charset="-120"/>
              </a:rPr>
              <a:t>Быстрый перезаряд </a:t>
            </a:r>
            <a:r>
              <a:rPr lang="ru-RU" sz="1700" dirty="0" smtClean="0">
                <a:ea typeface="新細明體" pitchFamily="18" charset="-120"/>
              </a:rPr>
              <a:t>аккумулятора от 5 до 8 часов</a:t>
            </a:r>
          </a:p>
          <a:p>
            <a:pPr>
              <a:buNone/>
            </a:pPr>
            <a:r>
              <a:rPr lang="ru-RU" sz="1700" b="1" i="1" dirty="0" smtClean="0">
                <a:solidFill>
                  <a:srgbClr val="009136"/>
                </a:solidFill>
                <a:ea typeface="新細明體" pitchFamily="18" charset="-120"/>
              </a:rPr>
              <a:t>Способен бережно заряжать </a:t>
            </a:r>
            <a:r>
              <a:rPr lang="ru-RU" sz="1700" dirty="0" smtClean="0">
                <a:ea typeface="新細明體" pitchFamily="18" charset="-120"/>
              </a:rPr>
              <a:t>самые мощные гаджеты и </a:t>
            </a:r>
            <a:r>
              <a:rPr lang="ru-RU" sz="1700" dirty="0" err="1" smtClean="0">
                <a:ea typeface="新細明體" pitchFamily="18" charset="-120"/>
              </a:rPr>
              <a:t>низкоемкие</a:t>
            </a:r>
            <a:r>
              <a:rPr lang="ru-RU" sz="1700" dirty="0" smtClean="0">
                <a:ea typeface="新細明體" pitchFamily="18" charset="-120"/>
              </a:rPr>
              <a:t> гаджеты </a:t>
            </a:r>
            <a:endParaRPr lang="en-US" sz="1700" dirty="0" smtClean="0">
              <a:ea typeface="新細明體" pitchFamily="18" charset="-120"/>
            </a:endParaRPr>
          </a:p>
          <a:p>
            <a:pPr>
              <a:buNone/>
            </a:pPr>
            <a:r>
              <a:rPr lang="ru-RU" sz="1700" dirty="0" smtClean="0">
                <a:ea typeface="新細明體" pitchFamily="18" charset="-120"/>
              </a:rPr>
              <a:t>одновременно, например, </a:t>
            </a:r>
            <a:r>
              <a:rPr lang="en-US" sz="1700" dirty="0" err="1" smtClean="0">
                <a:ea typeface="新細明體" pitchFamily="18" charset="-120"/>
              </a:rPr>
              <a:t>iPad</a:t>
            </a:r>
            <a:r>
              <a:rPr lang="en-US" sz="1700" dirty="0" smtClean="0">
                <a:ea typeface="新細明體" pitchFamily="18" charset="-120"/>
              </a:rPr>
              <a:t> Air </a:t>
            </a:r>
            <a:r>
              <a:rPr lang="ru-RU" sz="1700" dirty="0" smtClean="0">
                <a:ea typeface="新細明體" pitchFamily="18" charset="-120"/>
              </a:rPr>
              <a:t>и </a:t>
            </a:r>
            <a:r>
              <a:rPr lang="en-US" sz="1700" dirty="0" smtClean="0">
                <a:ea typeface="新細明體" pitchFamily="18" charset="-120"/>
              </a:rPr>
              <a:t>4G </a:t>
            </a:r>
            <a:r>
              <a:rPr lang="ru-RU" sz="1700" dirty="0" smtClean="0">
                <a:ea typeface="新細明體" pitchFamily="18" charset="-120"/>
              </a:rPr>
              <a:t>модем 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500174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2071678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2638052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3291254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934196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4800572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4348" y="5086324"/>
            <a:ext cx="142876" cy="142876"/>
          </a:xfrm>
          <a:prstGeom prst="rect">
            <a:avLst/>
          </a:prstGeom>
          <a:solidFill>
            <a:srgbClr val="009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814496" y="0"/>
            <a:ext cx="1329504" cy="836712"/>
          </a:xfrm>
          <a:prstGeom prst="rect">
            <a:avLst/>
          </a:prstGeom>
          <a:solidFill>
            <a:srgbClr val="009136"/>
          </a:solidFill>
          <a:ln>
            <a:solidFill>
              <a:srgbClr val="00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3" r="758" b="8462"/>
          <a:stretch/>
        </p:blipFill>
        <p:spPr bwMode="auto">
          <a:xfrm>
            <a:off x="827584" y="1110343"/>
            <a:ext cx="7854173" cy="478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14496" y="0"/>
            <a:ext cx="1329504" cy="836712"/>
          </a:xfrm>
          <a:prstGeom prst="rect">
            <a:avLst/>
          </a:prstGeom>
          <a:solidFill>
            <a:srgbClr val="009136"/>
          </a:solidFill>
          <a:ln>
            <a:solidFill>
              <a:srgbClr val="00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6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7" name="Group 173"/>
          <p:cNvGraphicFramePr>
            <a:graphicFrameLocks noGrp="1"/>
          </p:cNvGraphicFramePr>
          <p:nvPr/>
        </p:nvGraphicFramePr>
        <p:xfrm>
          <a:off x="714348" y="1062624"/>
          <a:ext cx="7854505" cy="5068948"/>
        </p:xfrm>
        <a:graphic>
          <a:graphicData uri="http://schemas.openxmlformats.org/drawingml/2006/table">
            <a:tbl>
              <a:tblPr/>
              <a:tblGrid>
                <a:gridCol w="1548890"/>
                <a:gridCol w="1548890"/>
                <a:gridCol w="1585575"/>
                <a:gridCol w="1585575"/>
                <a:gridCol w="1585575"/>
              </a:tblGrid>
              <a:tr h="222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Model Name</a:t>
                      </a:r>
                      <a:endParaRPr kumimoji="0" lang="zh-TW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GP741</a:t>
                      </a:r>
                      <a:endParaRPr kumimoji="0" lang="zh-TW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GP761</a:t>
                      </a:r>
                      <a:endParaRPr kumimoji="0" lang="zh-TW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GP781</a:t>
                      </a:r>
                      <a:endParaRPr kumimoji="0" lang="zh-TW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GP701</a:t>
                      </a:r>
                      <a:endParaRPr kumimoji="0" lang="zh-TW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127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Image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263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Design</a:t>
                      </a:r>
                      <a:endParaRPr kumimoji="0" lang="zh-TW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8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Key Features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Fast charging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 outputs</a:t>
                      </a:r>
                      <a:b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</a:b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Fast charging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2 outputs</a:t>
                      </a:r>
                      <a:br>
                        <a:rPr kumimoji="0" lang="en-US" altLang="zh-TW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</a:br>
                      <a:r>
                        <a:rPr kumimoji="0" lang="en-US" altLang="zh-TW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Ultra fast charging</a:t>
                      </a:r>
                      <a:br>
                        <a:rPr kumimoji="0" lang="en-US" altLang="zh-TW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</a:br>
                      <a:r>
                        <a:rPr kumimoji="0" lang="en-US" altLang="zh-TW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High capacity</a:t>
                      </a:r>
                      <a:endParaRPr kumimoji="0" lang="zh-TW" alt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2 outputs</a:t>
                      </a:r>
                      <a:br>
                        <a:rPr kumimoji="0" lang="en-US" altLang="zh-TW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</a:br>
                      <a:r>
                        <a:rPr kumimoji="0" lang="en-US" altLang="zh-TW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Ultra fast charging</a:t>
                      </a:r>
                      <a:br>
                        <a:rPr kumimoji="0" lang="en-US" altLang="zh-TW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</a:br>
                      <a:r>
                        <a:rPr kumimoji="0" lang="en-US" altLang="zh-TW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High capacity</a:t>
                      </a:r>
                      <a:endParaRPr kumimoji="0" lang="zh-TW" alt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222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Dimensions</a:t>
                      </a:r>
                      <a:endParaRPr kumimoji="0" lang="zh-TW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106L x 61W x 15H mm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118L x 68W x 16.5H mm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126L x 78W x 19.5H mm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126L x 78W x 19.5H mm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22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Weight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115 g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168 g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210 g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241 g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22263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Functionality</a:t>
                      </a:r>
                      <a:endParaRPr kumimoji="0" lang="zh-TW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22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Capacity</a:t>
                      </a:r>
                      <a:endParaRPr kumimoji="0" lang="zh-TW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4000 </a:t>
                      </a:r>
                      <a:r>
                        <a:rPr kumimoji="0" lang="en-US" altLang="zh-TW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mAh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6000 </a:t>
                      </a:r>
                      <a:r>
                        <a:rPr kumimoji="0" lang="en-US" altLang="zh-TW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mAh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8000 </a:t>
                      </a:r>
                      <a:r>
                        <a:rPr kumimoji="0" lang="en-US" altLang="zh-TW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mAh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10000 </a:t>
                      </a:r>
                      <a:r>
                        <a:rPr kumimoji="0" lang="en-US" altLang="zh-TW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mAh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56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Backup Power to </a:t>
                      </a:r>
                      <a:r>
                        <a:rPr kumimoji="0" lang="en-US" altLang="zh-TW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iPhone</a:t>
                      </a: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 5 (est.)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&gt; 1.5 times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&gt; 2.5 times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&gt; 3.5 times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~ 5 times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22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Input Current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 A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 A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1.5 A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1.5 A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56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Output Current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2.1 A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2.1 A + </a:t>
                      </a:r>
                      <a:r>
                        <a:rPr kumimoji="0" lang="zh-TW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 </a:t>
                      </a: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(2 outputs)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2.4 A + </a:t>
                      </a:r>
                      <a:r>
                        <a:rPr kumimoji="0" lang="zh-TW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.6</a:t>
                      </a:r>
                      <a:r>
                        <a:rPr kumimoji="0" lang="zh-TW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(2 outputs)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2.4 A + </a:t>
                      </a:r>
                      <a:r>
                        <a:rPr kumimoji="0" lang="zh-TW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.6</a:t>
                      </a:r>
                      <a:r>
                        <a:rPr kumimoji="0" lang="zh-TW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(2 outputs)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22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Recharging Time (est.)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 hrs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 hrs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6.5 hrs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 hrs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222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Safety Protections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Yes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Yes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Yes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Yes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2263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LED Indication</a:t>
                      </a:r>
                      <a:endParaRPr kumimoji="0" lang="zh-TW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22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Recharging Status Display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 LEDs</a:t>
                      </a: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 LEDs</a:t>
                      </a: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 LEDs</a:t>
                      </a: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 LEDs</a:t>
                      </a: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222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Battery Status Display</a:t>
                      </a:r>
                      <a:endParaRPr kumimoji="0" lang="zh-TW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 LEDs</a:t>
                      </a: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 LEDs</a:t>
                      </a: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 LEDs</a:t>
                      </a: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 LEDs</a:t>
                      </a:r>
                    </a:p>
                  </a:txBody>
                  <a:tcPr marL="89055" marR="89055" marT="44527" marB="445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42910" y="995138"/>
            <a:ext cx="8001056" cy="5148506"/>
          </a:xfrm>
          <a:prstGeom prst="rect">
            <a:avLst/>
          </a:prstGeom>
          <a:noFill/>
          <a:ln w="114300" cmpd="thickThin">
            <a:solidFill>
              <a:srgbClr val="00913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357298"/>
            <a:ext cx="6270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9" y="1357298"/>
            <a:ext cx="627074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/>
          <a:srcRect l="4128" t="33533" r="86613" b="36310"/>
          <a:stretch>
            <a:fillRect/>
          </a:stretch>
        </p:blipFill>
        <p:spPr bwMode="auto">
          <a:xfrm>
            <a:off x="2786050" y="1285860"/>
            <a:ext cx="642942" cy="117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/>
          <a:srcRect l="11041" t="33533" r="77353" b="36310"/>
          <a:stretch>
            <a:fillRect/>
          </a:stretch>
        </p:blipFill>
        <p:spPr bwMode="auto">
          <a:xfrm>
            <a:off x="4214810" y="1357298"/>
            <a:ext cx="785818" cy="114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814496" y="0"/>
            <a:ext cx="1329504" cy="836712"/>
          </a:xfrm>
          <a:prstGeom prst="rect">
            <a:avLst/>
          </a:prstGeom>
          <a:solidFill>
            <a:srgbClr val="009136"/>
          </a:solidFill>
          <a:ln>
            <a:solidFill>
              <a:srgbClr val="00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0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11560" y="1772816"/>
            <a:ext cx="8001056" cy="3816424"/>
          </a:xfrm>
          <a:prstGeom prst="rect">
            <a:avLst/>
          </a:prstGeom>
          <a:noFill/>
          <a:ln w="114300" cmpd="thickThin">
            <a:solidFill>
              <a:srgbClr val="00913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942762"/>
              </p:ext>
            </p:extLst>
          </p:nvPr>
        </p:nvGraphicFramePr>
        <p:xfrm>
          <a:off x="665563" y="1864544"/>
          <a:ext cx="7910512" cy="370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Лист" r:id="rId4" imgW="10372748" imgH="4857725" progId="Excel.Sheet.12">
                  <p:embed/>
                </p:oleObj>
              </mc:Choice>
              <mc:Fallback>
                <p:oleObj name="Лист" r:id="rId4" imgW="10372748" imgH="48577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563" y="1864544"/>
                        <a:ext cx="7910512" cy="370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77" y="168884"/>
            <a:ext cx="3543278" cy="523220"/>
          </a:xfrm>
          <a:prstGeom prst="rect">
            <a:avLst/>
          </a:prstGeom>
          <a:solidFill>
            <a:srgbClr val="009136"/>
          </a:solidFill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Рекламная кампания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14496" y="0"/>
            <a:ext cx="1329504" cy="836712"/>
          </a:xfrm>
          <a:prstGeom prst="rect">
            <a:avLst/>
          </a:prstGeom>
          <a:solidFill>
            <a:srgbClr val="009136"/>
          </a:solidFill>
          <a:ln>
            <a:solidFill>
              <a:srgbClr val="009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441</Words>
  <Application>Microsoft Office PowerPoint</Application>
  <PresentationFormat>Экран (4:3)</PresentationFormat>
  <Paragraphs>107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Microsoft Excel 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ООО AZ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Романюк Дмитрий Андреевич</dc:creator>
  <cp:lastModifiedBy>Романюк Дмитрий Андреевич</cp:lastModifiedBy>
  <cp:revision>76</cp:revision>
  <dcterms:created xsi:type="dcterms:W3CDTF">2013-06-27T10:34:02Z</dcterms:created>
  <dcterms:modified xsi:type="dcterms:W3CDTF">2014-06-18T10:16:08Z</dcterms:modified>
</cp:coreProperties>
</file>