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1" r:id="rId4"/>
    <p:sldId id="262" r:id="rId5"/>
    <p:sldId id="263" r:id="rId6"/>
    <p:sldId id="264" r:id="rId7"/>
    <p:sldId id="304" r:id="rId8"/>
    <p:sldId id="311" r:id="rId9"/>
    <p:sldId id="305" r:id="rId10"/>
    <p:sldId id="306" r:id="rId11"/>
    <p:sldId id="307" r:id="rId12"/>
    <p:sldId id="308" r:id="rId13"/>
    <p:sldId id="268" r:id="rId14"/>
    <p:sldId id="310" r:id="rId15"/>
    <p:sldId id="271" r:id="rId16"/>
    <p:sldId id="309" r:id="rId17"/>
    <p:sldId id="302" r:id="rId18"/>
    <p:sldId id="282" r:id="rId19"/>
    <p:sldId id="284" r:id="rId20"/>
    <p:sldId id="285" r:id="rId21"/>
    <p:sldId id="286" r:id="rId22"/>
    <p:sldId id="287" r:id="rId23"/>
    <p:sldId id="295" r:id="rId24"/>
    <p:sldId id="296" r:id="rId25"/>
    <p:sldId id="297" r:id="rId26"/>
    <p:sldId id="300" r:id="rId27"/>
    <p:sldId id="298" r:id="rId28"/>
    <p:sldId id="312" r:id="rId29"/>
    <p:sldId id="316" r:id="rId30"/>
    <p:sldId id="313" r:id="rId31"/>
    <p:sldId id="314" r:id="rId32"/>
    <p:sldId id="31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" userDrawn="1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ED1"/>
    <a:srgbClr val="0066CC"/>
    <a:srgbClr val="003399"/>
    <a:srgbClr val="9933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08" autoAdjust="0"/>
    <p:restoredTop sz="94434" autoAdjust="0"/>
  </p:normalViewPr>
  <p:slideViewPr>
    <p:cSldViewPr snapToGrid="0">
      <p:cViewPr>
        <p:scale>
          <a:sx n="75" d="100"/>
          <a:sy n="75" d="100"/>
        </p:scale>
        <p:origin x="-744" y="-72"/>
      </p:cViewPr>
      <p:guideLst>
        <p:guide orient="horz" pos="48"/>
        <p:guide pos="7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D5907-5285-4D93-9C2A-3CDDD8BB15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725E-D965-46E3-A3F9-1FA724D54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725E-D965-46E3-A3F9-1FA724D548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A6F89-2422-4F87-9EA4-897BD7654A1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82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A6F89-2422-4F87-9EA4-897BD7654A1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0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105306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01975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34AF-C1B4-4CDC-82F2-05D1102B65B1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68975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001" y="103730"/>
            <a:ext cx="1770266" cy="54865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69" y="1111348"/>
            <a:ext cx="11324493" cy="503545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1429-71D6-4498-9589-878A17C97DFF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83824"/>
            <a:ext cx="12192000" cy="66484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" y="6624884"/>
            <a:ext cx="12192000" cy="2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0560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0560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8106F-AF13-4A38-8F1F-49466EF33539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COMPANY</a:t>
            </a:r>
            <a:r>
              <a:rPr lang="en-US" sz="1000" baseline="0" dirty="0" smtClean="0">
                <a:solidFill>
                  <a:schemeClr val="bg1"/>
                </a:solidFill>
              </a:rPr>
              <a:t> CONFIDENTIAL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84" y="87444"/>
            <a:ext cx="1149909" cy="36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33400"/>
            <a:ext cx="11176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524000"/>
            <a:ext cx="11133667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800" y="3671889"/>
            <a:ext cx="11133667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111347"/>
            <a:ext cx="11324493" cy="5153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EC56-C740-43F8-A5A6-25C7A8ADCF7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27304" y="6645666"/>
            <a:ext cx="274320" cy="184652"/>
          </a:xfrm>
        </p:spPr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14654"/>
            <a:ext cx="12188825" cy="4572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4AAC-C4E4-407D-9B32-C1FC6197588D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COMPANY</a:t>
            </a:r>
            <a:r>
              <a:rPr lang="en-US" sz="1000" baseline="0" dirty="0" smtClean="0">
                <a:solidFill>
                  <a:schemeClr val="bg1"/>
                </a:solidFill>
              </a:rPr>
              <a:t> CONFIDENTIAL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84" y="87444"/>
            <a:ext cx="1149909" cy="36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6437" y="286604"/>
            <a:ext cx="11310425" cy="599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252024"/>
            <a:ext cx="4937760" cy="485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52025"/>
            <a:ext cx="4937760" cy="48524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7BF-AE47-4CC9-A87A-99927164EAC6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8302" y="286603"/>
            <a:ext cx="11338560" cy="613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8487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949289"/>
            <a:ext cx="4937760" cy="4282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8487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949289"/>
            <a:ext cx="4937760" cy="42821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A181-5F2D-4D58-94EB-5706C7BFDBB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9BA6-C64C-4858-8275-467B09C27CFA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83824"/>
            <a:ext cx="12192000" cy="66484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" y="6624884"/>
            <a:ext cx="12192000" cy="21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3B33-A5C5-417E-B2B4-F2BF0FB64BE5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COMPANY</a:t>
            </a:r>
            <a:r>
              <a:rPr lang="en-US" sz="1000" baseline="0" dirty="0" smtClean="0">
                <a:solidFill>
                  <a:schemeClr val="bg1"/>
                </a:solidFill>
              </a:rPr>
              <a:t> CONFIDENTIAL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84" y="87444"/>
            <a:ext cx="1149909" cy="36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553090-BA7B-4776-8E3A-CBF8A1319D30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COMPANY</a:t>
            </a:r>
            <a:r>
              <a:rPr lang="en-US" sz="1000" baseline="0" dirty="0" smtClean="0">
                <a:solidFill>
                  <a:schemeClr val="tx2"/>
                </a:solidFill>
              </a:rPr>
              <a:t> CONFIDENTIAL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84" y="87444"/>
            <a:ext cx="1149909" cy="368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FAAFB4-B8D7-4CB3-9F2B-D9ECDCA386A9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COMPANY</a:t>
            </a:r>
            <a:r>
              <a:rPr lang="en-US" sz="1000" baseline="0" dirty="0" smtClean="0">
                <a:solidFill>
                  <a:schemeClr val="tx2"/>
                </a:solidFill>
              </a:rPr>
              <a:t> CONFIDENTIAL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50" y="6596940"/>
            <a:ext cx="12192450" cy="261059"/>
            <a:chOff x="1" y="6583824"/>
            <a:chExt cx="12192000" cy="257060"/>
          </a:xfrm>
        </p:grpSpPr>
        <p:sp>
          <p:nvSpPr>
            <p:cNvPr id="7" name="Rectangle 6"/>
            <p:cNvSpPr/>
            <p:nvPr/>
          </p:nvSpPr>
          <p:spPr>
            <a:xfrm>
              <a:off x="1" y="6624884"/>
              <a:ext cx="12192000" cy="216000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" y="6583824"/>
              <a:ext cx="12192000" cy="66484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370" y="245043"/>
            <a:ext cx="9953958" cy="613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369" y="1246909"/>
            <a:ext cx="11324493" cy="50932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565" y="6646552"/>
            <a:ext cx="82296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26E3D89C-82B6-46E1-81F9-EF5B6553A324}" type="datetime1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675" y="6646552"/>
            <a:ext cx="4822804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40751" y="6645666"/>
            <a:ext cx="274320" cy="1846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411269" y="6661048"/>
            <a:ext cx="13716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COMPANY</a:t>
            </a:r>
            <a:r>
              <a:rPr lang="en-US" sz="1000" baseline="0" dirty="0" smtClean="0">
                <a:solidFill>
                  <a:schemeClr val="bg1"/>
                </a:solidFill>
              </a:rPr>
              <a:t> CONFIDENTIAL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9784" y="87444"/>
            <a:ext cx="1149909" cy="368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bg1">
            <a:lumMod val="65000"/>
          </a:schemeClr>
        </a:buClr>
        <a:buSzPct val="90000"/>
        <a:buFont typeface="Calibri" panose="020F050202020403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2588" indent="-15716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65000"/>
          </a:schemeClr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65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65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1">
            <a:lumMod val="65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18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3.jpeg"/><Relationship Id="rId7" Type="http://schemas.openxmlformats.org/officeDocument/2006/relationships/image" Target="../media/image42.JPG"/><Relationship Id="rId12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19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g"/><Relationship Id="rId7" Type="http://schemas.openxmlformats.org/officeDocument/2006/relationships/image" Target="../media/image56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8.jpeg"/><Relationship Id="rId4" Type="http://schemas.openxmlformats.org/officeDocument/2006/relationships/image" Target="../media/image53.jp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53.jpg"/><Relationship Id="rId7" Type="http://schemas.openxmlformats.org/officeDocument/2006/relationships/image" Target="../media/image67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11" Type="http://schemas.openxmlformats.org/officeDocument/2006/relationships/image" Target="../media/image70.png"/><Relationship Id="rId5" Type="http://schemas.openxmlformats.org/officeDocument/2006/relationships/image" Target="../media/image59.jpg"/><Relationship Id="rId10" Type="http://schemas.openxmlformats.org/officeDocument/2006/relationships/image" Target="../media/image58.jpeg"/><Relationship Id="rId4" Type="http://schemas.openxmlformats.org/officeDocument/2006/relationships/image" Target="../media/image65.jp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gif"/><Relationship Id="rId7" Type="http://schemas.openxmlformats.org/officeDocument/2006/relationships/image" Target="../media/image93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9.gif"/><Relationship Id="rId5" Type="http://schemas.openxmlformats.org/officeDocument/2006/relationships/image" Target="../media/image98.emf"/><Relationship Id="rId4" Type="http://schemas.openxmlformats.org/officeDocument/2006/relationships/package" Target="../embeddings/Microsoft_Excel_Worksheet1.xls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НОВЫЕ МЕДИА</a:t>
            </a:r>
            <a:endParaRPr lang="en-US" b="1" dirty="0">
              <a:solidFill>
                <a:srgbClr val="FFFFFF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cs typeface="Franklin Gothic Book"/>
              </a:rPr>
              <a:t>Компактные и стационарные </a:t>
            </a:r>
            <a:r>
              <a:rPr lang="ru-RU" sz="2000" dirty="0" err="1" smtClean="0">
                <a:solidFill>
                  <a:schemeClr val="tx1"/>
                </a:solidFill>
                <a:cs typeface="Franklin Gothic Book"/>
              </a:rPr>
              <a:t>аудиорешения</a:t>
            </a:r>
            <a:r>
              <a:rPr lang="ru-RU" sz="2000" dirty="0" smtClean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cs typeface="Franklin Gothic Book"/>
              </a:rPr>
              <a:t>kef</a:t>
            </a:r>
            <a:endParaRPr lang="en-US" sz="2000" dirty="0">
              <a:solidFill>
                <a:schemeClr val="tx1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24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751" y="784967"/>
            <a:ext cx="550726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ea typeface="Times New Roman" panose="02020603050405020304" pitchFamily="18" charset="0"/>
              </a:rPr>
              <a:t>«Если бы колонка </a:t>
            </a:r>
            <a:r>
              <a:rPr lang="en-US" sz="1300" b="1" dirty="0" smtClean="0">
                <a:ea typeface="Times New Roman" panose="02020603050405020304" pitchFamily="18" charset="0"/>
              </a:rPr>
              <a:t>KEF </a:t>
            </a:r>
            <a:r>
              <a:rPr lang="en-US" sz="1300" b="1" dirty="0">
                <a:ea typeface="Times New Roman" panose="02020603050405020304" pitchFamily="18" charset="0"/>
              </a:rPr>
              <a:t>MUO </a:t>
            </a:r>
            <a:r>
              <a:rPr lang="ru-RU" sz="1300" b="1" dirty="0" smtClean="0">
                <a:ea typeface="Times New Roman" panose="02020603050405020304" pitchFamily="18" charset="0"/>
              </a:rPr>
              <a:t>вдруг зашла в комнату, полную ее </a:t>
            </a:r>
            <a:r>
              <a:rPr lang="en-US" sz="1300" b="1" dirty="0" smtClean="0">
                <a:ea typeface="Times New Roman" panose="02020603050405020304" pitchFamily="18" charset="0"/>
              </a:rPr>
              <a:t>Bluetooth</a:t>
            </a:r>
            <a:r>
              <a:rPr lang="ru-RU" sz="1300" b="1" dirty="0" smtClean="0">
                <a:ea typeface="Times New Roman" panose="02020603050405020304" pitchFamily="18" charset="0"/>
              </a:rPr>
              <a:t>-сородичей, в помещении, без сомнения, воцарилось бы уважительное молчание: настоящее качество звука заслуживает королевских почестей</a:t>
            </a:r>
            <a:r>
              <a:rPr lang="en-US" sz="1300" b="1" dirty="0" smtClean="0">
                <a:ea typeface="Times New Roman" panose="02020603050405020304" pitchFamily="18" charset="0"/>
              </a:rPr>
              <a:t>.</a:t>
            </a:r>
            <a:r>
              <a:rPr lang="ru-RU" sz="1300" b="1" dirty="0" smtClean="0">
                <a:ea typeface="Times New Roman" panose="02020603050405020304" pitchFamily="18" charset="0"/>
              </a:rPr>
              <a:t>»</a:t>
            </a:r>
            <a:endParaRPr lang="en-US" sz="1300" b="1" dirty="0">
              <a:ea typeface="Calibri" panose="020F0502020204030204" pitchFamily="34" charset="0"/>
            </a:endParaRPr>
          </a:p>
          <a:p>
            <a:r>
              <a:rPr lang="en-US" sz="1300" dirty="0">
                <a:ea typeface="Times New Roman" panose="02020603050405020304" pitchFamily="18" charset="0"/>
              </a:rPr>
              <a:t> </a:t>
            </a:r>
            <a:endParaRPr lang="en-US" sz="1300" dirty="0">
              <a:ea typeface="Calibri" panose="020F0502020204030204" pitchFamily="34" charset="0"/>
            </a:endParaRPr>
          </a:p>
          <a:p>
            <a:r>
              <a:rPr lang="ru-RU" sz="1300" dirty="0" smtClean="0">
                <a:ea typeface="Times New Roman" panose="02020603050405020304" pitchFamily="18" charset="0"/>
              </a:rPr>
              <a:t>«Поставьте какое-нибудь оркестровое произведение -  и вы почувствуете себя в концертном зале; включите радио – и  не упустите ни одной детали</a:t>
            </a:r>
            <a:r>
              <a:rPr lang="en-US" sz="1300" dirty="0" smtClean="0">
                <a:ea typeface="Times New Roman" panose="02020603050405020304" pitchFamily="18" charset="0"/>
              </a:rPr>
              <a:t>.</a:t>
            </a:r>
            <a:r>
              <a:rPr lang="ru-RU" sz="1300" dirty="0" smtClean="0">
                <a:ea typeface="Times New Roman" panose="02020603050405020304" pitchFamily="18" charset="0"/>
              </a:rPr>
              <a:t>»</a:t>
            </a:r>
            <a:endParaRPr lang="en-US" sz="1300" dirty="0">
              <a:ea typeface="Calibri" panose="020F0502020204030204" pitchFamily="34" charset="0"/>
            </a:endParaRPr>
          </a:p>
          <a:p>
            <a:r>
              <a:rPr lang="en-US" sz="1300" dirty="0">
                <a:ea typeface="Times New Roman" panose="02020603050405020304" pitchFamily="18" charset="0"/>
              </a:rPr>
              <a:t> </a:t>
            </a:r>
            <a:endParaRPr lang="en-US" sz="1300" dirty="0">
              <a:ea typeface="Calibri" panose="020F0502020204030204" pitchFamily="34" charset="0"/>
            </a:endParaRPr>
          </a:p>
          <a:p>
            <a:r>
              <a:rPr lang="ru-RU" sz="1300" dirty="0" smtClean="0">
                <a:ea typeface="Times New Roman" panose="02020603050405020304" pitchFamily="18" charset="0"/>
              </a:rPr>
              <a:t>«Стоят ли они своих денег</a:t>
            </a:r>
            <a:r>
              <a:rPr lang="en-US" sz="1300" dirty="0" smtClean="0">
                <a:ea typeface="Times New Roman" panose="02020603050405020304" pitchFamily="18" charset="0"/>
              </a:rPr>
              <a:t>? </a:t>
            </a:r>
            <a:r>
              <a:rPr lang="ru-RU" sz="1300" dirty="0" smtClean="0">
                <a:ea typeface="Times New Roman" panose="02020603050405020304" pitchFamily="18" charset="0"/>
              </a:rPr>
              <a:t>Если вы меломан</a:t>
            </a:r>
            <a:r>
              <a:rPr lang="en-US" sz="1300" dirty="0" smtClean="0">
                <a:ea typeface="Times New Roman" panose="02020603050405020304" pitchFamily="18" charset="0"/>
              </a:rPr>
              <a:t>,</a:t>
            </a:r>
            <a:r>
              <a:rPr lang="ru-RU" sz="1300" dirty="0" smtClean="0">
                <a:ea typeface="Times New Roman" panose="02020603050405020304" pitchFamily="18" charset="0"/>
              </a:rPr>
              <a:t> то несомненно </a:t>
            </a:r>
            <a:r>
              <a:rPr lang="en-US" sz="1300" dirty="0" smtClean="0">
                <a:ea typeface="Times New Roman" panose="02020603050405020304" pitchFamily="18" charset="0"/>
              </a:rPr>
              <a:t>. </a:t>
            </a:r>
            <a:r>
              <a:rPr lang="ru-RU" sz="1300" b="1" dirty="0" smtClean="0">
                <a:ea typeface="Times New Roman" panose="02020603050405020304" pitchFamily="18" charset="0"/>
              </a:rPr>
              <a:t>Это потрясающие беспроводные колонки</a:t>
            </a:r>
            <a:r>
              <a:rPr lang="en-US" sz="1300" b="1" dirty="0" smtClean="0">
                <a:ea typeface="Times New Roman" panose="02020603050405020304" pitchFamily="18" charset="0"/>
              </a:rPr>
              <a:t> </a:t>
            </a:r>
            <a:r>
              <a:rPr lang="ru-RU" sz="1300" b="1" dirty="0" smtClean="0">
                <a:ea typeface="Times New Roman" panose="02020603050405020304" pitchFamily="18" charset="0"/>
              </a:rPr>
              <a:t>с невероятным качеством звука</a:t>
            </a:r>
            <a:r>
              <a:rPr lang="en-US" sz="1300" b="1" dirty="0" smtClean="0">
                <a:ea typeface="Times New Roman" panose="02020603050405020304" pitchFamily="18" charset="0"/>
              </a:rPr>
              <a:t>.</a:t>
            </a:r>
            <a:r>
              <a:rPr lang="ru-RU" sz="1300" b="1" dirty="0" smtClean="0">
                <a:ea typeface="Times New Roman" panose="02020603050405020304" pitchFamily="18" charset="0"/>
              </a:rPr>
              <a:t>»</a:t>
            </a:r>
            <a:endParaRPr lang="en-US" sz="1300" b="1" dirty="0">
              <a:ea typeface="Times New Roman" panose="02020603050405020304" pitchFamily="18" charset="0"/>
            </a:endParaRPr>
          </a:p>
          <a:p>
            <a:endParaRPr lang="en-US" sz="1300" dirty="0">
              <a:ea typeface="Times New Roman" panose="02020603050405020304" pitchFamily="18" charset="0"/>
            </a:endParaRPr>
          </a:p>
          <a:p>
            <a:r>
              <a:rPr lang="en-US" sz="1300" dirty="0">
                <a:ea typeface="Times New Roman" panose="02020603050405020304" pitchFamily="18" charset="0"/>
              </a:rPr>
              <a:t>– KEF MUO, </a:t>
            </a:r>
            <a:r>
              <a:rPr lang="en-US" sz="1300" dirty="0" err="1">
                <a:ea typeface="Times New Roman" panose="02020603050405020304" pitchFamily="18" charset="0"/>
              </a:rPr>
              <a:t>alphr</a:t>
            </a:r>
            <a:r>
              <a:rPr lang="en-US" sz="1300" dirty="0">
                <a:ea typeface="Times New Roman" panose="02020603050405020304" pitchFamily="18" charset="0"/>
              </a:rPr>
              <a:t>, </a:t>
            </a:r>
            <a:r>
              <a:rPr lang="ru-RU" sz="1300" dirty="0" smtClean="0">
                <a:ea typeface="Times New Roman" panose="02020603050405020304" pitchFamily="18" charset="0"/>
              </a:rPr>
              <a:t>Февраль</a:t>
            </a:r>
            <a:r>
              <a:rPr lang="en-US" sz="1300" dirty="0" smtClean="0">
                <a:ea typeface="Times New Roman" panose="02020603050405020304" pitchFamily="18" charset="0"/>
              </a:rPr>
              <a:t> </a:t>
            </a:r>
            <a:r>
              <a:rPr lang="en-US" sz="1300" dirty="0">
                <a:ea typeface="Times New Roman" panose="02020603050405020304" pitchFamily="18" charset="0"/>
              </a:rPr>
              <a:t>2016</a:t>
            </a:r>
            <a:endParaRPr lang="en-US" sz="1300" dirty="0">
              <a:ea typeface="Calibri" panose="020F0502020204030204" pitchFamily="34" charset="0"/>
            </a:endParaRPr>
          </a:p>
          <a:p>
            <a:endParaRPr lang="en-US" sz="1300" dirty="0"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072" y="5306662"/>
            <a:ext cx="1152494" cy="11633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70" y="4368593"/>
            <a:ext cx="1458355" cy="1138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033" y="4379147"/>
            <a:ext cx="1420050" cy="769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535" y="4371929"/>
            <a:ext cx="1206857" cy="945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356" y="848147"/>
            <a:ext cx="1087395" cy="13221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7745" y="5506959"/>
            <a:ext cx="200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Best Bluetooth Speaker 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280" y="218614"/>
            <a:ext cx="389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MUO Accolades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8337" y="1899587"/>
            <a:ext cx="50405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en-US" sz="1400" dirty="0" smtClean="0"/>
              <a:t>KEF </a:t>
            </a:r>
            <a:r>
              <a:rPr lang="ru-RU" sz="1400" dirty="0" smtClean="0"/>
              <a:t>из</a:t>
            </a:r>
            <a:r>
              <a:rPr lang="en-US" sz="1400" dirty="0" smtClean="0"/>
              <a:t> </a:t>
            </a:r>
            <a:r>
              <a:rPr lang="en-US" sz="1400" dirty="0" err="1"/>
              <a:t>Maidstone</a:t>
            </a:r>
            <a:r>
              <a:rPr lang="en-US" sz="1400" dirty="0"/>
              <a:t> </a:t>
            </a:r>
            <a:r>
              <a:rPr lang="ru-RU" sz="1400" dirty="0"/>
              <a:t> </a:t>
            </a:r>
            <a:r>
              <a:rPr lang="ru-RU" sz="1400" dirty="0" smtClean="0"/>
              <a:t>стала британской </a:t>
            </a:r>
            <a:r>
              <a:rPr lang="en-US" sz="1400" dirty="0" smtClean="0"/>
              <a:t>Hi-Fi</a:t>
            </a:r>
            <a:r>
              <a:rPr lang="ru-RU" sz="1400" dirty="0"/>
              <a:t>-</a:t>
            </a:r>
            <a:r>
              <a:rPr lang="ru-RU" sz="1400" dirty="0" smtClean="0"/>
              <a:t>звездой»</a:t>
            </a:r>
            <a:endParaRPr lang="en-US" sz="1400" dirty="0"/>
          </a:p>
          <a:p>
            <a:r>
              <a:rPr lang="en-US" sz="1400" dirty="0"/>
              <a:t> </a:t>
            </a:r>
          </a:p>
          <a:p>
            <a:r>
              <a:rPr lang="ru-RU" sz="1400" dirty="0" smtClean="0"/>
              <a:t>«Прославленный автор колонок </a:t>
            </a:r>
            <a:r>
              <a:rPr lang="en-US" sz="1400" dirty="0" err="1" smtClean="0"/>
              <a:t>Muon</a:t>
            </a:r>
            <a:r>
              <a:rPr lang="en-US" sz="1400" dirty="0" smtClean="0"/>
              <a:t>, </a:t>
            </a:r>
            <a:r>
              <a:rPr lang="ru-RU" sz="1400" dirty="0" smtClean="0"/>
              <a:t>промышленный дизайнер Росс </a:t>
            </a:r>
            <a:r>
              <a:rPr lang="ru-RU" sz="1400" dirty="0" err="1" smtClean="0"/>
              <a:t>Лавгроув</a:t>
            </a:r>
            <a:r>
              <a:rPr lang="en-US" sz="1400" dirty="0" smtClean="0"/>
              <a:t>, </a:t>
            </a:r>
            <a:r>
              <a:rPr lang="ru-RU" sz="1400" dirty="0" smtClean="0"/>
              <a:t>пошел дальше и создал </a:t>
            </a:r>
            <a:r>
              <a:rPr lang="en-US" sz="1400" dirty="0" err="1" smtClean="0"/>
              <a:t>Muo</a:t>
            </a:r>
            <a:r>
              <a:rPr lang="en-US" sz="1400" dirty="0" smtClean="0"/>
              <a:t>,</a:t>
            </a:r>
            <a:r>
              <a:rPr lang="ru-RU" sz="1400" dirty="0" smtClean="0"/>
              <a:t> портативный</a:t>
            </a:r>
            <a:r>
              <a:rPr lang="en-US" sz="1400" dirty="0" smtClean="0"/>
              <a:t> Bluetooth</a:t>
            </a:r>
            <a:r>
              <a:rPr lang="ru-RU" sz="1400" dirty="0" smtClean="0"/>
              <a:t>-динамик стоимостью </a:t>
            </a:r>
            <a:r>
              <a:rPr lang="en-US" sz="1400" dirty="0" smtClean="0"/>
              <a:t>$300</a:t>
            </a:r>
            <a:r>
              <a:rPr lang="ru-RU" sz="1400" dirty="0" smtClean="0"/>
              <a:t>,</a:t>
            </a:r>
            <a:r>
              <a:rPr lang="en-US" sz="1400" dirty="0" smtClean="0"/>
              <a:t> </a:t>
            </a:r>
            <a:r>
              <a:rPr lang="ru-RU" sz="1400" dirty="0" smtClean="0"/>
              <a:t>обладающий всеми достоинствами своего предшественника и к тому же – в разнообразном цветовом исполнении.»</a:t>
            </a:r>
          </a:p>
          <a:p>
            <a:r>
              <a:rPr lang="en-US" sz="1400" dirty="0"/>
              <a:t> </a:t>
            </a:r>
          </a:p>
          <a:p>
            <a:r>
              <a:rPr lang="ru-RU" sz="1400" b="1" dirty="0" smtClean="0"/>
              <a:t>«Звучит великолепно</a:t>
            </a:r>
            <a:r>
              <a:rPr lang="en-US" sz="1400" b="1" dirty="0" smtClean="0"/>
              <a:t>.</a:t>
            </a:r>
            <a:r>
              <a:rPr lang="ru-RU" sz="1400" b="1" dirty="0" smtClean="0"/>
              <a:t>»</a:t>
            </a:r>
            <a:endParaRPr lang="en-US" sz="1400" b="1" dirty="0"/>
          </a:p>
          <a:p>
            <a:endParaRPr lang="en-US" sz="1400" dirty="0"/>
          </a:p>
          <a:p>
            <a:r>
              <a:rPr lang="en-US" sz="1400" dirty="0">
                <a:cs typeface="Arial" panose="020B0604020202020204" pitchFamily="34" charset="0"/>
              </a:rPr>
              <a:t>– KEF MUO, The Financial Times (How To Spend It), </a:t>
            </a:r>
            <a:r>
              <a:rPr lang="ru-RU" sz="1400" dirty="0" smtClean="0">
                <a:cs typeface="Arial" panose="020B0604020202020204" pitchFamily="34" charset="0"/>
              </a:rPr>
              <a:t>Февраль</a:t>
            </a:r>
            <a:r>
              <a:rPr lang="en-US" sz="1400" dirty="0" smtClean="0">
                <a:cs typeface="Arial" panose="020B0604020202020204" pitchFamily="34" charset="0"/>
              </a:rPr>
              <a:t> </a:t>
            </a:r>
            <a:r>
              <a:rPr lang="en-US" sz="1400" dirty="0">
                <a:cs typeface="Arial" panose="020B0604020202020204" pitchFamily="34" charset="0"/>
              </a:rPr>
              <a:t>2016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15" name="Picture 2" descr="856FE287-685B-4FA0-99B5-E57777F332C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37" y="435847"/>
            <a:ext cx="26860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7745" y="4403288"/>
            <a:ext cx="1443529" cy="192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490" y="5411256"/>
            <a:ext cx="1148804" cy="1046222"/>
          </a:xfrm>
          <a:prstGeom prst="rect">
            <a:avLst/>
          </a:prstGeom>
        </p:spPr>
      </p:pic>
      <p:pic>
        <p:nvPicPr>
          <p:cNvPr id="18" name="Picture 3" descr="E9EC33BB-76BF-4DB4-B264-3A086534C48C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442" y="4335254"/>
            <a:ext cx="3439840" cy="7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636748" y="4869591"/>
            <a:ext cx="5239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a typeface="Times New Roman" panose="02020603050405020304" pitchFamily="18" charset="0"/>
              </a:rPr>
              <a:t>«Дизайнер Росс </a:t>
            </a:r>
            <a:r>
              <a:rPr lang="ru-RU" sz="1400" dirty="0" err="1" smtClean="0">
                <a:ea typeface="Times New Roman" panose="02020603050405020304" pitchFamily="18" charset="0"/>
              </a:rPr>
              <a:t>Лавгроув</a:t>
            </a:r>
            <a:r>
              <a:rPr lang="ru-RU" sz="1400" dirty="0" smtClean="0">
                <a:ea typeface="Times New Roman" panose="02020603050405020304" pitchFamily="18" charset="0"/>
              </a:rPr>
              <a:t>, проектировавший ранние модели </a:t>
            </a:r>
            <a:r>
              <a:rPr lang="en-US" sz="1400" dirty="0" smtClean="0">
                <a:ea typeface="Times New Roman" panose="02020603050405020304" pitchFamily="18" charset="0"/>
              </a:rPr>
              <a:t>Sony </a:t>
            </a:r>
            <a:r>
              <a:rPr lang="en-US" sz="1400" dirty="0" err="1">
                <a:ea typeface="Times New Roman" panose="02020603050405020304" pitchFamily="18" charset="0"/>
              </a:rPr>
              <a:t>Walkmans</a:t>
            </a:r>
            <a:r>
              <a:rPr lang="en-US" sz="1400" dirty="0"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ea typeface="Times New Roman" panose="02020603050405020304" pitchFamily="18" charset="0"/>
              </a:rPr>
              <a:t>и компьютеры</a:t>
            </a:r>
            <a:r>
              <a:rPr lang="en-US" sz="1400" dirty="0" smtClean="0">
                <a:ea typeface="Times New Roman" panose="02020603050405020304" pitchFamily="18" charset="0"/>
              </a:rPr>
              <a:t> Apple, </a:t>
            </a:r>
            <a:r>
              <a:rPr lang="ru-RU" sz="1400" dirty="0" smtClean="0">
                <a:ea typeface="Times New Roman" panose="02020603050405020304" pitchFamily="18" charset="0"/>
              </a:rPr>
              <a:t>создал ошеломительное стерео.</a:t>
            </a:r>
            <a:r>
              <a:rPr lang="en-US" sz="1400" dirty="0" smtClean="0"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ea typeface="Times New Roman" panose="02020603050405020304" pitchFamily="18" charset="0"/>
              </a:rPr>
              <a:t>Купите две колонки </a:t>
            </a:r>
            <a:r>
              <a:rPr lang="en-US" sz="1400" b="1" dirty="0" smtClean="0">
                <a:ea typeface="Times New Roman" panose="02020603050405020304" pitchFamily="18" charset="0"/>
              </a:rPr>
              <a:t>– </a:t>
            </a:r>
            <a:r>
              <a:rPr lang="ru-RU" sz="1400" b="1" dirty="0" smtClean="0">
                <a:ea typeface="Times New Roman" panose="02020603050405020304" pitchFamily="18" charset="0"/>
              </a:rPr>
              <a:t>один как левый динамик, один как правый – и вы получаете портативную </a:t>
            </a:r>
            <a:r>
              <a:rPr lang="en-US" sz="1400" b="1" dirty="0" smtClean="0">
                <a:ea typeface="Times New Roman" panose="02020603050405020304" pitchFamily="18" charset="0"/>
              </a:rPr>
              <a:t>Hi-Fi </a:t>
            </a:r>
            <a:r>
              <a:rPr lang="ru-RU" sz="1400" b="1" dirty="0" smtClean="0">
                <a:ea typeface="Times New Roman" panose="02020603050405020304" pitchFamily="18" charset="0"/>
              </a:rPr>
              <a:t>стереосистему</a:t>
            </a:r>
            <a:r>
              <a:rPr lang="en-US" sz="1400" b="1" dirty="0" smtClean="0">
                <a:ea typeface="Times New Roman" panose="02020603050405020304" pitchFamily="18" charset="0"/>
              </a:rPr>
              <a:t>. </a:t>
            </a:r>
            <a:r>
              <a:rPr lang="ru-RU" sz="1400" b="1" dirty="0" smtClean="0">
                <a:ea typeface="Times New Roman" panose="02020603050405020304" pitchFamily="18" charset="0"/>
              </a:rPr>
              <a:t>Отличное вложение денег</a:t>
            </a:r>
            <a:r>
              <a:rPr lang="ru-RU" sz="1400" b="1" dirty="0">
                <a:ea typeface="Times New Roman" panose="02020603050405020304" pitchFamily="18" charset="0"/>
              </a:rPr>
              <a:t>!</a:t>
            </a:r>
            <a:r>
              <a:rPr lang="ru-RU" sz="1400" b="1" dirty="0" smtClean="0">
                <a:ea typeface="Times New Roman" panose="02020603050405020304" pitchFamily="18" charset="0"/>
              </a:rPr>
              <a:t>»</a:t>
            </a:r>
            <a:endParaRPr lang="en-US" sz="1400" b="1" dirty="0">
              <a:ea typeface="Calibri" panose="020F0502020204030204" pitchFamily="34" charset="0"/>
            </a:endParaRPr>
          </a:p>
          <a:p>
            <a:r>
              <a:rPr lang="en-US" sz="1400" dirty="0">
                <a:ea typeface="Times New Roman" panose="02020603050405020304" pitchFamily="18" charset="0"/>
              </a:rPr>
              <a:t> 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400" dirty="0">
                <a:ea typeface="Times New Roman" panose="02020603050405020304" pitchFamily="18" charset="0"/>
              </a:rPr>
              <a:t>– KEF MUO, MR PORTER, </a:t>
            </a:r>
            <a:r>
              <a:rPr lang="ru-RU" sz="1400" dirty="0" smtClean="0">
                <a:ea typeface="Times New Roman" panose="02020603050405020304" pitchFamily="18" charset="0"/>
              </a:rPr>
              <a:t>Январь</a:t>
            </a:r>
            <a:r>
              <a:rPr lang="en-US" sz="1400" dirty="0" smtClean="0">
                <a:ea typeface="Times New Roman" panose="02020603050405020304" pitchFamily="18" charset="0"/>
              </a:rPr>
              <a:t> </a:t>
            </a:r>
            <a:r>
              <a:rPr lang="en-US" sz="1400" dirty="0">
                <a:ea typeface="Times New Roman" panose="02020603050405020304" pitchFamily="18" charset="0"/>
              </a:rPr>
              <a:t>2016</a:t>
            </a:r>
            <a:endParaRPr lang="en-US" sz="1400" dirty="0"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417" y="4156141"/>
            <a:ext cx="1435408" cy="5993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417" y="4680519"/>
            <a:ext cx="1348427" cy="686332"/>
          </a:xfrm>
          <a:prstGeom prst="rect">
            <a:avLst/>
          </a:prstGeom>
        </p:spPr>
      </p:pic>
      <p:pic>
        <p:nvPicPr>
          <p:cNvPr id="22" name="Picture 11" descr="C:\Documents and Settings\michaelj\Desktop\wired logo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42" y="3411494"/>
            <a:ext cx="1586000" cy="7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305215" y="3542447"/>
            <a:ext cx="45999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a typeface="Calibri" panose="020F0502020204030204" pitchFamily="34" charset="0"/>
              </a:rPr>
              <a:t>«Это самые впечатляющие беспроводные </a:t>
            </a:r>
            <a:r>
              <a:rPr lang="en-US" sz="1400" b="1" dirty="0" smtClean="0">
                <a:ea typeface="Calibri" panose="020F0502020204030204" pitchFamily="34" charset="0"/>
              </a:rPr>
              <a:t>Bluetooth</a:t>
            </a:r>
            <a:r>
              <a:rPr lang="ru-RU" sz="1400" b="1" dirty="0" smtClean="0">
                <a:ea typeface="Calibri" panose="020F0502020204030204" pitchFamily="34" charset="0"/>
              </a:rPr>
              <a:t>-динамики, которые</a:t>
            </a:r>
            <a:r>
              <a:rPr lang="en-US" sz="1400" b="1" dirty="0" smtClean="0"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ea typeface="Calibri" panose="020F0502020204030204" pitchFamily="34" charset="0"/>
              </a:rPr>
              <a:t>когда-либо слышал </a:t>
            </a:r>
            <a:r>
              <a:rPr lang="en-US" sz="1400" b="1" dirty="0">
                <a:ea typeface="Calibri" panose="020F0502020204030204" pitchFamily="34" charset="0"/>
              </a:rPr>
              <a:t>WIRED.</a:t>
            </a:r>
            <a:r>
              <a:rPr lang="ru-RU" sz="1400" b="1" dirty="0" smtClean="0">
                <a:ea typeface="Calibri" panose="020F0502020204030204" pitchFamily="34" charset="0"/>
              </a:rPr>
              <a:t>»</a:t>
            </a:r>
            <a:endParaRPr lang="en-US" sz="1400" b="1" dirty="0" smtClean="0">
              <a:ea typeface="Calibri" panose="020F0502020204030204" pitchFamily="34" charset="0"/>
            </a:endParaRPr>
          </a:p>
          <a:p>
            <a:r>
              <a:rPr lang="en-US" sz="1400" dirty="0" smtClean="0">
                <a:ea typeface="Calibri" panose="020F0502020204030204" pitchFamily="34" charset="0"/>
              </a:rPr>
              <a:t>- WIRED – </a:t>
            </a:r>
            <a:r>
              <a:rPr lang="ru-RU" sz="1400" dirty="0" smtClean="0">
                <a:ea typeface="Calibri" panose="020F0502020204030204" pitchFamily="34" charset="0"/>
              </a:rPr>
              <a:t>Декабрь</a:t>
            </a:r>
            <a:r>
              <a:rPr lang="en-US" sz="1400" dirty="0" smtClean="0">
                <a:ea typeface="Calibri" panose="020F0502020204030204" pitchFamily="34" charset="0"/>
              </a:rPr>
              <a:t> 2015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3076" name="Picture 4" descr="http://johnlewis.scene7.com/is/image/JohnLewis/hifi_choice_recommended_2201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07" y="5366851"/>
            <a:ext cx="1010845" cy="112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69200" y="741704"/>
            <a:ext cx="45783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Звук компании </a:t>
            </a:r>
            <a:r>
              <a:rPr lang="en-GB" sz="1600" dirty="0" smtClean="0"/>
              <a:t>KEF</a:t>
            </a:r>
            <a:endParaRPr lang="en-GB" sz="160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Драйвер «</a:t>
            </a:r>
            <a:r>
              <a:rPr lang="en-GB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Uni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-Q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»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ВЧ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0.75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дюйм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Вентилируемый алюминиевый купол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ЛЧ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СЧ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: 4.25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дюйма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Магниево-алюминиевый сплав, используемый во флагманских динамиках компании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KEF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-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Blade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Беспроводная передача сигнала при помощи технологии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aptX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воспроизводит музыку из любого источника, позволяя в полной мере насладится звуком высокого разрешения.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603" y="2731450"/>
            <a:ext cx="45722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/>
              <a:t>Вид высокого </a:t>
            </a:r>
            <a:r>
              <a:rPr lang="ru-RU" sz="1600" dirty="0"/>
              <a:t>р</a:t>
            </a:r>
            <a:r>
              <a:rPr lang="ru-RU" sz="1600" dirty="0" smtClean="0"/>
              <a:t>азрешения</a:t>
            </a:r>
            <a:endParaRPr lang="en-GB" sz="105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Включает высококачественные встроенные усилитель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</a:t>
            </a:r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цифро-аналоговый преобразователь.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Использование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96kHz/24-bit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мини-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USB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порта позволяет точно и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без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искажений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воспроизводить звук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Оптическое подключение: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EGG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можно подключить к телевизору для усиления звука.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Выход для сабвуфера, чтобы создать систему 2.1 с расширенными басами.</a:t>
            </a: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8954" y="4765185"/>
            <a:ext cx="45705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/>
              <a:t>Неслыханная простота</a:t>
            </a:r>
            <a:endParaRPr lang="en-GB" sz="105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Простая и быстрая установка.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Доступное приложение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KEF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позволяющее свободно переключаться между различными музыкальными библиотеками и проигрывать музыку, которую вы хотите.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Поставляется с пультом для дистанционного управления.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endParaRPr lang="en-GB" sz="1400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47164" y="1216727"/>
            <a:ext cx="1620299" cy="685416"/>
            <a:chOff x="362835" y="832362"/>
            <a:chExt cx="1620299" cy="6854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06" y="832362"/>
              <a:ext cx="1363722" cy="31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Группа 1"/>
            <p:cNvGrpSpPr/>
            <p:nvPr/>
          </p:nvGrpSpPr>
          <p:grpSpPr>
            <a:xfrm>
              <a:off x="362835" y="1196752"/>
              <a:ext cx="1620299" cy="321026"/>
              <a:chOff x="362835" y="1196752"/>
              <a:chExt cx="1620299" cy="321026"/>
            </a:xfrm>
          </p:grpSpPr>
          <p:pic>
            <p:nvPicPr>
              <p:cNvPr id="8" name="Picture 6" descr="CSR_aptX2.jp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9202" y="1204165"/>
                <a:ext cx="393932" cy="291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835" y="1196752"/>
                <a:ext cx="1163880" cy="321026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976" y="628101"/>
            <a:ext cx="3675290" cy="4211671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3612" y="2155604"/>
            <a:ext cx="2353364" cy="1885165"/>
            <a:chOff x="259933" y="2038623"/>
            <a:chExt cx="2353364" cy="18851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539" y="2038623"/>
              <a:ext cx="2072373" cy="182949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35467" y="3523678"/>
              <a:ext cx="877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/>
                <a:t>Матовый синий</a:t>
              </a:r>
              <a:endParaRPr lang="en-US" sz="1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7544" y="3523572"/>
              <a:ext cx="877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/>
                <a:t>Чистый белый</a:t>
              </a:r>
              <a:endParaRPr lang="en-US" sz="1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933" y="3523571"/>
              <a:ext cx="877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/>
                <a:t>Глянцевый Черный</a:t>
              </a:r>
              <a:endParaRPr lang="en-US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09678" y="22067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EGG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33" y="462539"/>
            <a:ext cx="1263433" cy="9021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87149" y="4100763"/>
            <a:ext cx="2072746" cy="2419643"/>
            <a:chOff x="253210" y="4150897"/>
            <a:chExt cx="2072746" cy="241964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210" y="4246243"/>
              <a:ext cx="911119" cy="10317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0892" y="4150897"/>
              <a:ext cx="1068185" cy="6920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9019" y="5254740"/>
              <a:ext cx="754197" cy="12471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4544" y="4863952"/>
              <a:ext cx="1151412" cy="7321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3200" y="5596100"/>
              <a:ext cx="1162756" cy="97444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563811" y="5525354"/>
            <a:ext cx="499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«Эти два простых по дизайну динамика, являют собой  изысканную пару – на зависть всему миру стереосистем.»</a:t>
            </a:r>
            <a:endParaRPr lang="en-US" sz="1200" dirty="0"/>
          </a:p>
          <a:p>
            <a:r>
              <a:rPr lang="ru-RU" sz="1200" b="1" dirty="0" smtClean="0"/>
              <a:t>«</a:t>
            </a:r>
            <a:r>
              <a:rPr lang="en-US" sz="1200" b="1" dirty="0" smtClean="0"/>
              <a:t>KEF –</a:t>
            </a:r>
            <a:r>
              <a:rPr lang="ru-RU" sz="1200" b="1" dirty="0" smtClean="0"/>
              <a:t>  одно из наименее дорогих тестированных мной устройств, обладающих звуком высокого разрешения.»</a:t>
            </a:r>
            <a:endParaRPr lang="en-US" sz="1200" b="1" dirty="0" smtClean="0"/>
          </a:p>
          <a:p>
            <a:r>
              <a:rPr lang="en-US" sz="1200" dirty="0" smtClean="0"/>
              <a:t>AV Forums - 2016</a:t>
            </a:r>
            <a:endParaRPr lang="en-GB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63811" y="4813818"/>
            <a:ext cx="4994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«Динамики модели </a:t>
            </a:r>
            <a:r>
              <a:rPr lang="en-US" sz="1200" i="1" dirty="0" smtClean="0"/>
              <a:t>EGGs </a:t>
            </a:r>
            <a:r>
              <a:rPr lang="ru-RU" sz="1200" i="1" dirty="0" smtClean="0"/>
              <a:t>выдают </a:t>
            </a:r>
            <a:r>
              <a:rPr lang="ru-RU" sz="1200" i="1" dirty="0"/>
              <a:t>потрясающий звук - практически при всех вариантах их размещения»</a:t>
            </a:r>
            <a:endParaRPr lang="ru-RU" sz="1200" dirty="0"/>
          </a:p>
          <a:p>
            <a:r>
              <a:rPr lang="ru-RU" sz="1200" i="1" dirty="0"/>
              <a:t> </a:t>
            </a:r>
            <a:r>
              <a:rPr lang="en-US" sz="1200" b="1" dirty="0" smtClean="0"/>
              <a:t>WHAT </a:t>
            </a:r>
            <a:r>
              <a:rPr lang="en-US" sz="1200" b="1" dirty="0"/>
              <a:t>HI</a:t>
            </a:r>
            <a:r>
              <a:rPr lang="ru-RU" sz="1200" b="1" dirty="0"/>
              <a:t>-</a:t>
            </a:r>
            <a:r>
              <a:rPr lang="en-US" sz="1200" b="1" dirty="0"/>
              <a:t>FI</a:t>
            </a:r>
            <a:r>
              <a:rPr lang="ru-RU" sz="1200" b="1" dirty="0"/>
              <a:t>? – Лучшие настольные динамики за $200+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712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dirty="0" smtClean="0">
                <a:latin typeface="Franklin Gothic Medium"/>
                <a:cs typeface="Franklin Gothic Medium"/>
              </a:rPr>
              <a:t>Товары для дилеров</a:t>
            </a:r>
            <a:endParaRPr lang="en-US" sz="3800" dirty="0">
              <a:latin typeface="Franklin Gothic Medium"/>
              <a:cs typeface="Franklin Gothic Medium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EC56-C740-43F8-A5A6-25C7A8ADCF7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279" y="2395262"/>
            <a:ext cx="3597333" cy="3678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33" t="6590" r="7836" b="3827"/>
          <a:stretch/>
        </p:blipFill>
        <p:spPr>
          <a:xfrm>
            <a:off x="8043933" y="773511"/>
            <a:ext cx="4148067" cy="366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88" t="5439" r="18487" b="2836"/>
          <a:stretch/>
        </p:blipFill>
        <p:spPr>
          <a:xfrm rot="21405583">
            <a:off x="611330" y="2106951"/>
            <a:ext cx="3710476" cy="3723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195" y="849371"/>
            <a:ext cx="6795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Специально разработанные, чтобы успешно продемонстрировать продукты клиенту. Активная версия с музыкальной библиотекой уже готовится для </a:t>
            </a:r>
            <a:r>
              <a:rPr lang="en-US" dirty="0" smtClean="0">
                <a:latin typeface="+mj-lt"/>
              </a:rPr>
              <a:t>EGG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</a:t>
            </a:r>
            <a:r>
              <a:rPr lang="en-US" dirty="0" smtClean="0">
                <a:latin typeface="+mj-lt"/>
              </a:rPr>
              <a:t>MUO</a:t>
            </a:r>
            <a:r>
              <a:rPr lang="ru-RU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8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326" y="0"/>
            <a:ext cx="5936673" cy="660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4581128"/>
            <a:ext cx="8382000" cy="685800"/>
          </a:xfrm>
        </p:spPr>
        <p:txBody>
          <a:bodyPr/>
          <a:lstStyle/>
          <a:p>
            <a:pPr algn="ctr"/>
            <a:r>
              <a:rPr lang="ru-RU" sz="2800" b="1" spc="200" dirty="0" smtClean="0">
                <a:solidFill>
                  <a:schemeClr val="bg1"/>
                </a:solidFill>
                <a:latin typeface="+mn-lt"/>
                <a:cs typeface="Franklin Gothic Medium"/>
              </a:rPr>
              <a:t>НАУШНИКИ</a:t>
            </a:r>
            <a:endParaRPr lang="en-GB" sz="2800" b="1" spc="200" dirty="0">
              <a:solidFill>
                <a:schemeClr val="bg1"/>
              </a:solidFill>
              <a:latin typeface="+mn-lt"/>
              <a:cs typeface="Franklin Gothic Medium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1831975" y="5246018"/>
            <a:ext cx="8350250" cy="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49263" rtl="0" eaLnBrk="0" fontAlgn="base" hangingPunc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6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49263" rtl="0" eaLnBrk="0" fontAlgn="base" hangingPunct="0">
              <a:lnSpc>
                <a:spcPct val="89000"/>
              </a:lnSpc>
              <a:spcBef>
                <a:spcPts val="7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200">
                <a:solidFill>
                  <a:srgbClr val="646464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89000"/>
              </a:lnSpc>
              <a:spcBef>
                <a:spcPts val="6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900">
                <a:solidFill>
                  <a:srgbClr val="646464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89000"/>
              </a:lnSpc>
              <a:spcBef>
                <a:spcPts val="5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600">
                <a:solidFill>
                  <a:srgbClr val="646464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5pPr>
            <a:lvl6pPr marL="25146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6pPr>
            <a:lvl7pPr marL="29718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7pPr>
            <a:lvl8pPr marL="34290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8pPr>
            <a:lvl9pPr marL="38862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ru-RU" altLang="zh-TW" dirty="0" smtClean="0"/>
              <a:t>СЕРИЯ - </a:t>
            </a:r>
            <a:r>
              <a:rPr lang="en-US" altLang="zh-TW" dirty="0" smtClean="0"/>
              <a:t>M</a:t>
            </a:r>
            <a:endParaRPr lang="en-US" altLang="zh-TW" dirty="0"/>
          </a:p>
        </p:txBody>
      </p:sp>
      <p:sp>
        <p:nvSpPr>
          <p:cNvPr id="9" name="TextBox 8"/>
          <p:cNvSpPr txBox="1"/>
          <p:nvPr/>
        </p:nvSpPr>
        <p:spPr>
          <a:xfrm>
            <a:off x="484590" y="1870364"/>
            <a:ext cx="539731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+mj-lt"/>
              </a:rPr>
              <a:t>«Наушники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M500 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остаются одними из самых легких и удобных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Hi-Fi 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наушников, но после обновления они стали  еще и иконой стиля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.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»</a:t>
            </a: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BA Business Life - 2015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810" y="5878684"/>
            <a:ext cx="56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Дизайн, проектирование и производство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омпании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KEF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8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450311" y="1078195"/>
            <a:ext cx="46085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Звук компании</a:t>
            </a:r>
            <a:r>
              <a:rPr lang="en-GB" sz="1600" dirty="0" smtClean="0"/>
              <a:t> </a:t>
            </a:r>
            <a:r>
              <a:rPr lang="en-GB" sz="1600" dirty="0"/>
              <a:t>KEF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Искусно демпфированные, 10-мм </a:t>
            </a:r>
            <a:r>
              <a:rPr lang="ru-RU" sz="13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неодимовые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драйверы полного разрешения.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Уникальная угловая камера спроектирована, чтобы снизить искажение звука.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Делают звук заметно более четким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697" y="246989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Вид высокого разрешения</a:t>
            </a:r>
            <a:endParaRPr lang="en-GB" sz="160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Очень удобные и легкие.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Оболочка эргономично наклонена для более удобного ношения.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«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Г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оночный» алюминиевый корпус со скошенными краями, продукт прецизионной обработки.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Новый, экологически чистый метод производства без использования бензола.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Промышленные стандарты защиты от избыточного звукового давления.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>
              <a:buClr>
                <a:schemeClr val="accent1"/>
              </a:buClr>
            </a:pPr>
            <a:endParaRPr lang="en-GB" sz="1300" dirty="0">
              <a:solidFill>
                <a:schemeClr val="tx2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0069" y="4614848"/>
            <a:ext cx="46085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/>
              <a:t>Пригодность для всех устройств</a:t>
            </a:r>
            <a:endParaRPr lang="en-GB" sz="105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Может работать с большинством смартфонов, компьютеров и других мобильных устройств.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Встроенный пульт управления для продукции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Apple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Дополнительные функции для эффективного переключения между звонками и музыкой.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Переходник и мягкий защитный футляр в комплекте.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389" y="5188830"/>
            <a:ext cx="1333500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110" y="5200761"/>
            <a:ext cx="13335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357" y="5200761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347" y="5171013"/>
            <a:ext cx="543206" cy="12535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5281" y="714211"/>
            <a:ext cx="3918429" cy="4523124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83809" y="1493639"/>
            <a:ext cx="2790562" cy="1968968"/>
            <a:chOff x="1" y="1911427"/>
            <a:chExt cx="2790562" cy="196896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508" y="1911427"/>
              <a:ext cx="2338405" cy="156234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" y="3417135"/>
              <a:ext cx="103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dirty="0"/>
                <a:t>Оранжевый закат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3509" y="3418729"/>
              <a:ext cx="83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dirty="0"/>
                <a:t>Серый титан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1201" y="3418730"/>
              <a:ext cx="1029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200" dirty="0"/>
                <a:t>Золотое шампанское</a:t>
              </a:r>
              <a:endParaRPr lang="en-US" sz="12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449" y="4251402"/>
            <a:ext cx="2202873" cy="21924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625" y="300808"/>
            <a:ext cx="1309255" cy="893619"/>
          </a:xfrm>
          <a:prstGeom prst="rect">
            <a:avLst/>
          </a:prstGeom>
        </p:spPr>
      </p:pic>
      <p:pic>
        <p:nvPicPr>
          <p:cNvPr id="29" name="Picture 5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1" y="116982"/>
            <a:ext cx="2138873" cy="1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523" y="5188757"/>
            <a:ext cx="1333500" cy="13335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977" y="5171431"/>
            <a:ext cx="1333500" cy="13335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3879" y="5221109"/>
            <a:ext cx="519177" cy="11981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64667" y="5171431"/>
            <a:ext cx="1333500" cy="1333500"/>
            <a:chOff x="2699792" y="5050532"/>
            <a:chExt cx="1333500" cy="13335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5050532"/>
              <a:ext cx="1333500" cy="13335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04193" y="5136254"/>
              <a:ext cx="1047728" cy="116205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52360" cy="50952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39145" y="742240"/>
            <a:ext cx="4652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Franklin Gothic Medium"/>
                <a:cs typeface="Franklin Gothic Medium"/>
              </a:rPr>
              <a:t>Звук </a:t>
            </a:r>
            <a:r>
              <a:rPr lang="ru-RU" sz="1600" dirty="0">
                <a:latin typeface="Franklin Gothic Medium"/>
                <a:cs typeface="Franklin Gothic Medium"/>
              </a:rPr>
              <a:t>к</a:t>
            </a:r>
            <a:r>
              <a:rPr lang="ru-RU" sz="1600" dirty="0" smtClean="0">
                <a:latin typeface="Franklin Gothic Medium"/>
                <a:cs typeface="Franklin Gothic Medium"/>
              </a:rPr>
              <a:t>омпании </a:t>
            </a:r>
            <a:r>
              <a:rPr lang="en-GB" sz="1600" dirty="0" smtClean="0">
                <a:latin typeface="Franklin Gothic Medium"/>
                <a:cs typeface="Franklin Gothic Medium"/>
              </a:rPr>
              <a:t>KEF</a:t>
            </a:r>
            <a:endParaRPr lang="en-GB" sz="1600" dirty="0">
              <a:latin typeface="Franklin Gothic Medium"/>
              <a:cs typeface="Franklin Gothic Medium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40-мм </a:t>
            </a:r>
            <a:r>
              <a:rPr lang="ru-RU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неодимовый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драйвер, воспроизводящий звук полного разрешения от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20Hz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20kHz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Покрытый медью алюминиевый провод звуковой катушки улучшает высокочастотную модуляцию.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Каждое отверстие, установленное над приводом в акустикой камере, точно позиционируется, чтобы оптимизировать четкость динамика и весомость басов.</a:t>
            </a:r>
            <a:endParaRPr lang="en-US" sz="13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7671" y="2615323"/>
            <a:ext cx="4608512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Franklin Gothic Medium"/>
                <a:cs typeface="Franklin Gothic Medium"/>
              </a:rPr>
              <a:t>Вид </a:t>
            </a:r>
            <a:r>
              <a:rPr lang="ru-RU" sz="1600" dirty="0">
                <a:latin typeface="Franklin Gothic Medium"/>
                <a:cs typeface="Franklin Gothic Medium"/>
              </a:rPr>
              <a:t>в</a:t>
            </a:r>
            <a:r>
              <a:rPr lang="ru-RU" sz="1600" dirty="0" smtClean="0">
                <a:latin typeface="Franklin Gothic Medium"/>
                <a:cs typeface="Franklin Gothic Medium"/>
              </a:rPr>
              <a:t>ысокого разрешения</a:t>
            </a:r>
            <a:endParaRPr lang="en-GB" sz="1600" dirty="0">
              <a:latin typeface="Franklin Gothic Medium"/>
              <a:cs typeface="Franklin Gothic Medium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Крепкая, легкая рама из алюминиевого сплава.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Пена в амбушюре запоминает и надежно фиксирует форму ваших ушей для максимального комфорта и улучшения восприятия басов.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«Гоночные» амбушюры обеспечивают оптимальное прилегание для наилучшего контакта и шумоизоляции.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7686" y="4285008"/>
            <a:ext cx="46085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>
                <a:latin typeface="Franklin Gothic Medium"/>
                <a:cs typeface="Franklin Gothic Medium"/>
              </a:rPr>
              <a:t>Пригодность для всех устройств</a:t>
            </a:r>
            <a:endParaRPr lang="en-GB" sz="1050" dirty="0">
              <a:latin typeface="Franklin Gothic Medium"/>
              <a:cs typeface="Franklin Gothic Medium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Работают в паре с большинством смартфонов, компьютеров и других мобильных устройств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Встроенный пульт управления для продукции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Apple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Переходник,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мягкий защитный футляр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 адаптер на 6,3 мм 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комплекте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80" y="4882415"/>
            <a:ext cx="2420302" cy="16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44" y="4700204"/>
            <a:ext cx="1333500" cy="133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694" y="4700204"/>
            <a:ext cx="1333500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604" y="4677884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643" y="4682878"/>
            <a:ext cx="13335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192" y="4692926"/>
            <a:ext cx="1333500" cy="1333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09458" y="682790"/>
            <a:ext cx="4708251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Звук </a:t>
            </a:r>
            <a:r>
              <a:rPr lang="ru-RU" sz="1600" dirty="0"/>
              <a:t>к</a:t>
            </a:r>
            <a:r>
              <a:rPr lang="ru-RU" sz="1600" dirty="0" smtClean="0"/>
              <a:t>омпании </a:t>
            </a:r>
            <a:r>
              <a:rPr lang="en-GB" sz="1600" dirty="0" smtClean="0"/>
              <a:t>KEF</a:t>
            </a:r>
            <a:endParaRPr lang="en-GB" sz="160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40-мм </a:t>
            </a:r>
            <a:r>
              <a:rPr lang="ru-RU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неодимовый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драйвер, воспроизводящий звук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полного разрешения от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20Hz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</a:t>
            </a:r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20kHz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Покрытый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медью алюминиевый провод звуковой катушки улучшает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высокочастотную модуляцию</a:t>
            </a:r>
            <a:endParaRPr lang="ru-RU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Каждое отверстие, установленное над приводом в акустической камере, точно позиционируются, чтобы оптимизировать четкость динамика и весомость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басов.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9094" y="2419137"/>
            <a:ext cx="4608512" cy="21390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Вид высокого разрешения</a:t>
            </a:r>
            <a:endParaRPr lang="en-GB" sz="160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Крепкая, легкая рама из алюминиевого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сплава.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Пена в амбушюре запоминает и точно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воспроизводит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форму ваших ушей для максимального комфорта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и лучшего восприятия басов.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«Умные» шарниры</a:t>
            </a:r>
            <a:r>
              <a:rPr lang="en-GB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позволяют сложить наушники и легко подстраивать удобный угол раскрытия во время прослушивания.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«Гоночные»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амбушюры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обеспечивают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оптимальное прилегание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наилучшего контакта и шумоизоляции.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9094" y="4617409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/>
              <a:t>Пригодность для всех устройств</a:t>
            </a:r>
            <a:endParaRPr lang="en-GB" sz="105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Работают в паре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с большинством смартфонов, компьютеров и других мобильных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устройств.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Встроенный пульт управления для продукции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Apple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Встроенные функции управления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пульте для эффективного переключения между звонками и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музыкой.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Переходник,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мягкий защитный футляр и адаптер на 6,3 мм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 комплекте.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endParaRPr lang="en-GB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4813" y="1119673"/>
            <a:ext cx="4610598" cy="289384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16971" y="1487017"/>
            <a:ext cx="2318964" cy="1863818"/>
            <a:chOff x="0" y="1737690"/>
            <a:chExt cx="2318964" cy="1863818"/>
          </a:xfrm>
        </p:grpSpPr>
        <p:sp>
          <p:nvSpPr>
            <p:cNvPr id="22" name="TextBox 21"/>
            <p:cNvSpPr txBox="1"/>
            <p:nvPr/>
          </p:nvSpPr>
          <p:spPr>
            <a:xfrm>
              <a:off x="391133" y="3339898"/>
              <a:ext cx="763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 smtClean="0"/>
                <a:t>Классика</a:t>
              </a:r>
              <a:endParaRPr lang="en-GB" sz="11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38693"/>
              <a:ext cx="1183341" cy="163516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1413336" y="1737690"/>
              <a:ext cx="905628" cy="1857290"/>
              <a:chOff x="1530306" y="1737690"/>
              <a:chExt cx="905628" cy="185729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30306" y="1737690"/>
                <a:ext cx="905628" cy="156039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594894" y="3333370"/>
                <a:ext cx="7612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dirty="0" smtClean="0"/>
                  <a:t>Белые</a:t>
                </a:r>
                <a:endParaRPr lang="en-GB" sz="1100" dirty="0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16711" y="116982"/>
            <a:ext cx="2138873" cy="1139998"/>
            <a:chOff x="16711" y="116982"/>
            <a:chExt cx="2138873" cy="1139998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711" y="116982"/>
              <a:ext cx="2138873" cy="1139998"/>
            </a:xfrm>
            <a:prstGeom prst="rect">
              <a:avLst/>
            </a:prstGeom>
          </p:spPr>
        </p:pic>
        <p:pic>
          <p:nvPicPr>
            <p:cNvPr id="2" name="Изображение 1" descr="Screen Shot 2016-09-28 at 12.44.26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360" y="133693"/>
              <a:ext cx="1119567" cy="595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78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45" y="3284078"/>
            <a:ext cx="9953958" cy="613729"/>
          </a:xfrm>
        </p:spPr>
        <p:txBody>
          <a:bodyPr/>
          <a:lstStyle/>
          <a:p>
            <a:r>
              <a:rPr lang="en-US" dirty="0" smtClean="0"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latin typeface="Franklin Gothic Medium"/>
                <a:cs typeface="Franklin Gothic Medium"/>
              </a:rPr>
            </a:br>
            <a:r>
              <a:rPr lang="en-US" dirty="0">
                <a:latin typeface="Franklin Gothic Medium"/>
                <a:cs typeface="Franklin Gothic Medium"/>
              </a:rPr>
              <a:t/>
            </a:r>
            <a:br>
              <a:rPr lang="en-US" dirty="0">
                <a:latin typeface="Franklin Gothic Medium"/>
                <a:cs typeface="Franklin Gothic Medium"/>
              </a:rPr>
            </a:br>
            <a:r>
              <a:rPr lang="en-US" dirty="0" smtClean="0"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latin typeface="Franklin Gothic Medium"/>
                <a:cs typeface="Franklin Gothic Medium"/>
              </a:rPr>
            </a:br>
            <a:r>
              <a:rPr lang="ru-RU" dirty="0" smtClean="0">
                <a:latin typeface="Franklin Gothic Medium"/>
                <a:cs typeface="Franklin Gothic Medium"/>
              </a:rPr>
              <a:t/>
            </a:r>
            <a:br>
              <a:rPr lang="ru-RU" dirty="0" smtClean="0">
                <a:latin typeface="Franklin Gothic Medium"/>
                <a:cs typeface="Franklin Gothic Medium"/>
              </a:rPr>
            </a:br>
            <a:r>
              <a:rPr lang="ru-RU" dirty="0" smtClean="0">
                <a:latin typeface="Franklin Gothic Medium"/>
                <a:cs typeface="Franklin Gothic Medium"/>
              </a:rPr>
              <a:t>Проект </a:t>
            </a:r>
            <a:r>
              <a:rPr lang="en-US" dirty="0" smtClean="0">
                <a:latin typeface="Franklin Gothic Medium"/>
                <a:cs typeface="Franklin Gothic Medium"/>
              </a:rPr>
              <a:t>KEF </a:t>
            </a:r>
            <a:r>
              <a:rPr lang="en-US" dirty="0">
                <a:latin typeface="Franklin Gothic Medium"/>
                <a:cs typeface="Franklin Gothic Medium"/>
              </a:rPr>
              <a:t>&amp;</a:t>
            </a:r>
            <a:r>
              <a:rPr lang="ru-RU" dirty="0" smtClean="0">
                <a:latin typeface="Franklin Gothic Medium"/>
                <a:cs typeface="Franklin Gothic Medium"/>
              </a:rPr>
              <a:t> </a:t>
            </a:r>
            <a:r>
              <a:rPr lang="en-US" dirty="0" smtClean="0">
                <a:latin typeface="Franklin Gothic Medium"/>
                <a:cs typeface="Franklin Gothic Medium"/>
              </a:rPr>
              <a:t>Porsche</a:t>
            </a:r>
            <a:r>
              <a:rPr lang="ru-RU" dirty="0" smtClean="0">
                <a:latin typeface="Franklin Gothic Medium"/>
                <a:cs typeface="Franklin Gothic Medium"/>
              </a:rPr>
              <a:t> </a:t>
            </a:r>
            <a:r>
              <a:rPr lang="en-US" dirty="0" smtClean="0">
                <a:latin typeface="Franklin Gothic Medium"/>
                <a:cs typeface="Franklin Gothic Medium"/>
              </a:rPr>
              <a:t>Design </a:t>
            </a:r>
            <a:r>
              <a:rPr lang="ru-RU" dirty="0" smtClean="0">
                <a:latin typeface="Franklin Gothic Medium"/>
                <a:cs typeface="Franklin Gothic Medium"/>
              </a:rPr>
              <a:t/>
            </a:r>
            <a:br>
              <a:rPr lang="ru-RU" dirty="0" smtClean="0">
                <a:latin typeface="Franklin Gothic Medium"/>
                <a:cs typeface="Franklin Gothic Medium"/>
              </a:rPr>
            </a:br>
            <a:r>
              <a:rPr lang="ru-RU" sz="2400" dirty="0" smtClean="0">
                <a:latin typeface="Franklin Gothic Medium"/>
                <a:cs typeface="Franklin Gothic Medium"/>
              </a:rPr>
              <a:t>с сентября </a:t>
            </a:r>
            <a:r>
              <a:rPr lang="ru-RU" sz="2400" dirty="0">
                <a:latin typeface="Franklin Gothic Medium"/>
                <a:cs typeface="Franklin Gothic Medium"/>
              </a:rPr>
              <a:t>2016</a:t>
            </a:r>
            <a:endParaRPr lang="en-GB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EC56-C740-43F8-A5A6-25C7A8ADCF7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21" y="2438400"/>
            <a:ext cx="3074054" cy="15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Franklin Gothic Medium"/>
                <a:cs typeface="Franklin Gothic Medium"/>
              </a:rPr>
              <a:t>Дизайн </a:t>
            </a:r>
            <a:r>
              <a:rPr lang="en-US" sz="3200" dirty="0" smtClean="0">
                <a:latin typeface="Franklin Gothic Medium"/>
                <a:cs typeface="Franklin Gothic Medium"/>
              </a:rPr>
              <a:t>Porsche Design, </a:t>
            </a:r>
            <a:r>
              <a:rPr lang="ru-RU" sz="3200" dirty="0" smtClean="0">
                <a:latin typeface="Franklin Gothic Medium"/>
                <a:cs typeface="Franklin Gothic Medium"/>
              </a:rPr>
              <a:t>звук</a:t>
            </a:r>
            <a:r>
              <a:rPr lang="en-US" sz="3200" dirty="0" smtClean="0">
                <a:latin typeface="Franklin Gothic Medium"/>
                <a:cs typeface="Franklin Gothic Medium"/>
              </a:rPr>
              <a:t> KEF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529" y="1306739"/>
            <a:ext cx="4429249" cy="4144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+mj-lt"/>
              </a:rPr>
              <a:t>KEF </a:t>
            </a:r>
            <a:r>
              <a:rPr lang="ru-RU" dirty="0">
                <a:latin typeface="+mj-lt"/>
              </a:rPr>
              <a:t>и</a:t>
            </a:r>
            <a:r>
              <a:rPr lang="en-US" dirty="0" smtClean="0">
                <a:latin typeface="+mj-lt"/>
              </a:rPr>
              <a:t> Porsche </a:t>
            </a:r>
            <a:r>
              <a:rPr lang="ru-RU" dirty="0" smtClean="0">
                <a:latin typeface="+mj-lt"/>
              </a:rPr>
              <a:t>являются стратегическими партнерами с </a:t>
            </a:r>
            <a:r>
              <a:rPr lang="en-US" dirty="0" smtClean="0">
                <a:latin typeface="+mj-lt"/>
              </a:rPr>
              <a:t>2012</a:t>
            </a:r>
          </a:p>
          <a:p>
            <a:endParaRPr lang="en-US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Мы разделяем общую философию бренда</a:t>
            </a:r>
            <a:endParaRPr lang="en-US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Превосходная технология </a:t>
            </a:r>
            <a:r>
              <a:rPr lang="en-US" dirty="0" smtClean="0">
                <a:latin typeface="+mj-lt"/>
              </a:rPr>
              <a:t>KEF</a:t>
            </a:r>
            <a:r>
              <a:rPr lang="ru-RU" dirty="0" smtClean="0">
                <a:latin typeface="+mj-lt"/>
              </a:rPr>
              <a:t> дополняется неординарным дизайном  </a:t>
            </a:r>
            <a:r>
              <a:rPr lang="en-US" dirty="0" smtClean="0">
                <a:latin typeface="+mj-lt"/>
              </a:rPr>
              <a:t>Porsche </a:t>
            </a:r>
            <a:endParaRPr lang="en-GB" dirty="0" smtClean="0"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Предназначен для премиум сектора и всех остальных рынков</a:t>
            </a:r>
            <a:endParaRPr lang="en-US" dirty="0" smtClean="0">
              <a:latin typeface="+mj-lt"/>
            </a:endParaRPr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5892800" y="3111500"/>
            <a:ext cx="4852804" cy="3454400"/>
            <a:chOff x="5004048" y="3167307"/>
            <a:chExt cx="4261787" cy="28191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048" y="3167307"/>
              <a:ext cx="1946411" cy="2592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7084" y="3645024"/>
              <a:ext cx="1182306" cy="23414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44408" y="4486960"/>
              <a:ext cx="1021427" cy="1045254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439" y="520386"/>
            <a:ext cx="1130011" cy="560858"/>
          </a:xfrm>
          <a:prstGeom prst="rect">
            <a:avLst/>
          </a:prstGeom>
        </p:spPr>
      </p:pic>
      <p:pic>
        <p:nvPicPr>
          <p:cNvPr id="1026" name="Picture 2" descr="http://www.pinoyguyguide.com/wp-content/uploads/2010/12/Porsche-Design-FUL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8768" y="1219200"/>
            <a:ext cx="4499034" cy="20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7" y="437008"/>
            <a:ext cx="5017797" cy="599662"/>
          </a:xfrm>
        </p:spPr>
        <p:txBody>
          <a:bodyPr/>
          <a:lstStyle/>
          <a:p>
            <a:r>
              <a:rPr lang="ru-RU" sz="3200" dirty="0" smtClean="0">
                <a:latin typeface="Franklin Gothic Medium"/>
                <a:cs typeface="Franklin Gothic Medium"/>
              </a:rPr>
              <a:t>Ассортимент 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71864" y="1772817"/>
            <a:ext cx="2449834" cy="2518361"/>
            <a:chOff x="4460720" y="2048861"/>
            <a:chExt cx="4467620" cy="459258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720" y="2048861"/>
              <a:ext cx="4467620" cy="459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60720" y="2048861"/>
              <a:ext cx="939027" cy="353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685618" y="4575463"/>
            <a:ext cx="284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GRAVITY ONE</a:t>
            </a:r>
          </a:p>
          <a:p>
            <a:r>
              <a:rPr lang="ru-RU" dirty="0" smtClean="0"/>
              <a:t>Портативный беспроводной</a:t>
            </a:r>
            <a:r>
              <a:rPr lang="en-US" dirty="0" smtClean="0"/>
              <a:t> </a:t>
            </a:r>
            <a:r>
              <a:rPr lang="ru-RU" dirty="0" smtClean="0"/>
              <a:t>динамик</a:t>
            </a:r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65890" y="4593902"/>
            <a:ext cx="2157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ONE</a:t>
            </a:r>
          </a:p>
          <a:p>
            <a:r>
              <a:rPr lang="en-US" dirty="0" smtClean="0"/>
              <a:t>Bluetooth</a:t>
            </a:r>
            <a:r>
              <a:rPr lang="ru-RU" dirty="0" smtClean="0"/>
              <a:t>-наушники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232" y="1869603"/>
            <a:ext cx="1728192" cy="22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17436" y="4593903"/>
            <a:ext cx="1646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ONE</a:t>
            </a:r>
          </a:p>
          <a:p>
            <a:r>
              <a:rPr lang="en-US" dirty="0" smtClean="0"/>
              <a:t>ANC</a:t>
            </a:r>
            <a:r>
              <a:rPr lang="ru-RU" dirty="0" smtClean="0"/>
              <a:t>-наушники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2" descr="R:\PD\GRAVITY ONE\Design\Rendering\20160215 from PPD\Gravity One_Perspective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1700" y="2477803"/>
            <a:ext cx="3239750" cy="1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439" y="520386"/>
            <a:ext cx="1130011" cy="5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4" r="10743"/>
          <a:stretch/>
        </p:blipFill>
        <p:spPr bwMode="auto">
          <a:xfrm>
            <a:off x="8168351" y="1309746"/>
            <a:ext cx="2520280" cy="47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11" y="433201"/>
            <a:ext cx="7277475" cy="613729"/>
          </a:xfrm>
        </p:spPr>
        <p:txBody>
          <a:bodyPr/>
          <a:lstStyle/>
          <a:p>
            <a:r>
              <a:rPr lang="ru-RU" sz="3200" u="sng" dirty="0" smtClean="0">
                <a:latin typeface="Franklin Gothic Medium"/>
                <a:cs typeface="Franklin Gothic Medium"/>
              </a:rPr>
              <a:t>Приверженность к качеству </a:t>
            </a:r>
            <a:r>
              <a:rPr lang="ru-RU" sz="3200" u="sng" dirty="0">
                <a:latin typeface="Franklin Gothic Medium"/>
                <a:cs typeface="Franklin Gothic Medium"/>
              </a:rPr>
              <a:t>з</a:t>
            </a:r>
            <a:r>
              <a:rPr lang="ru-RU" sz="3200" u="sng" dirty="0" smtClean="0">
                <a:latin typeface="Franklin Gothic Medium"/>
                <a:cs typeface="Franklin Gothic Medium"/>
              </a:rPr>
              <a:t>вука</a:t>
            </a:r>
            <a:endParaRPr lang="en-GB" sz="3200" u="sng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285" y="1325963"/>
            <a:ext cx="6186016" cy="37444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j-lt"/>
              </a:rPr>
              <a:t>KEF </a:t>
            </a:r>
            <a:r>
              <a:rPr lang="ru-RU" sz="1600" dirty="0">
                <a:latin typeface="+mj-lt"/>
              </a:rPr>
              <a:t>-</a:t>
            </a:r>
            <a:r>
              <a:rPr lang="ru-RU" sz="1600" dirty="0" smtClean="0">
                <a:latin typeface="+mj-lt"/>
              </a:rPr>
              <a:t> известный британский производитель аудиосистем, отличающихся качественным звуком и превосходным дизайном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+mj-lt"/>
              </a:rPr>
              <a:t>Приверженность созданию самых передовых технологий звуковоспроизведения – вот, что выгодно отличает нашу компанию. Именно эта </a:t>
            </a:r>
            <a:r>
              <a:rPr lang="ru-RU" sz="1600" dirty="0">
                <a:latin typeface="+mj-lt"/>
              </a:rPr>
              <a:t>особенность легла </a:t>
            </a:r>
            <a:r>
              <a:rPr lang="ru-RU" sz="1600" dirty="0" smtClean="0">
                <a:latin typeface="+mj-lt"/>
              </a:rPr>
              <a:t>в основу нашей компании 50 лет назад, и именно она привлекла к нам самых талантливых инженеров-акустиков со всего мира.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+mj-lt"/>
              </a:rPr>
              <a:t>Результаты такого подхода говорят сами за себя: далеко не каждая компания имеет на своем счету столько инноваций в производстве акустических систем, подтвержденных патентами и научными публикациями.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+mj-lt"/>
              </a:rPr>
              <a:t>KEF </a:t>
            </a:r>
            <a:r>
              <a:rPr lang="ru-RU" sz="1600" dirty="0" smtClean="0">
                <a:latin typeface="+mj-lt"/>
              </a:rPr>
              <a:t>это широкий ассортимент продукции, обеспечивающий высококачественное воспроизведение звука, роскошный дизайн и функциональность.</a:t>
            </a:r>
            <a:endParaRPr lang="en-GB" sz="16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146724" y="540161"/>
            <a:ext cx="794333" cy="3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6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GRAVITY ONE</a:t>
            </a:r>
            <a:endParaRPr lang="en-GB" sz="36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399" y="1363072"/>
            <a:ext cx="8350250" cy="414496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+mj-lt"/>
              </a:rPr>
              <a:t>Инновации компании </a:t>
            </a:r>
            <a:r>
              <a:rPr lang="en-GB" sz="2000" dirty="0" smtClean="0">
                <a:latin typeface="+mj-lt"/>
              </a:rPr>
              <a:t>KEF </a:t>
            </a:r>
            <a:r>
              <a:rPr lang="ru-RU" sz="2000" dirty="0" smtClean="0">
                <a:latin typeface="+mj-lt"/>
              </a:rPr>
              <a:t>для компактных колонок «</a:t>
            </a:r>
            <a:r>
              <a:rPr lang="en-US" sz="2000" dirty="0" smtClean="0">
                <a:latin typeface="+mj-lt"/>
              </a:rPr>
              <a:t>Sit Anywhere</a:t>
            </a:r>
            <a:r>
              <a:rPr lang="en-GB" sz="2000" dirty="0" smtClean="0">
                <a:latin typeface="+mj-lt"/>
              </a:rPr>
              <a:t>»</a:t>
            </a:r>
            <a:r>
              <a:rPr lang="ru-RU" sz="2000" dirty="0" smtClean="0">
                <a:latin typeface="+mj-lt"/>
              </a:rPr>
              <a:t>. Звук «</a:t>
            </a:r>
            <a:r>
              <a:rPr lang="en-GB" sz="2000" dirty="0" err="1" smtClean="0">
                <a:latin typeface="+mj-lt"/>
              </a:rPr>
              <a:t>Uni</a:t>
            </a:r>
            <a:r>
              <a:rPr lang="en-GB" sz="2000" dirty="0">
                <a:latin typeface="+mj-lt"/>
              </a:rPr>
              <a:t>-</a:t>
            </a:r>
            <a:r>
              <a:rPr lang="en-GB" sz="2000" dirty="0" smtClean="0">
                <a:latin typeface="+mj-lt"/>
              </a:rPr>
              <a:t>Q</a:t>
            </a:r>
            <a:r>
              <a:rPr lang="ru-RU" sz="2000" dirty="0" smtClean="0">
                <a:latin typeface="+mj-lt"/>
              </a:rPr>
              <a:t>»</a:t>
            </a:r>
            <a:r>
              <a:rPr lang="en-GB" sz="2000" dirty="0" smtClean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Технология поглощения вибраций, не дающая им распространяться по поверхности пола</a:t>
            </a:r>
            <a:endParaRPr lang="en-GB" sz="2000" dirty="0" smtClean="0">
              <a:latin typeface="+mj-lt"/>
            </a:endParaRPr>
          </a:p>
          <a:p>
            <a:pPr lvl="0"/>
            <a:r>
              <a:rPr lang="en-GB" sz="2000" dirty="0" smtClean="0">
                <a:latin typeface="+mj-lt"/>
              </a:rPr>
              <a:t>Bluetooth </a:t>
            </a:r>
            <a:r>
              <a:rPr lang="en-GB" sz="2000" dirty="0">
                <a:latin typeface="+mj-lt"/>
              </a:rPr>
              <a:t>4.0 </a:t>
            </a:r>
            <a:r>
              <a:rPr lang="ru-RU" sz="2000" dirty="0" smtClean="0">
                <a:latin typeface="+mj-lt"/>
              </a:rPr>
              <a:t>с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технологией </a:t>
            </a:r>
            <a:r>
              <a:rPr lang="en-GB" sz="2000" dirty="0" err="1" smtClean="0">
                <a:latin typeface="+mj-lt"/>
              </a:rPr>
              <a:t>aptX</a:t>
            </a:r>
            <a:endParaRPr lang="en-GB" sz="2000" dirty="0" smtClean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Функция </a:t>
            </a:r>
            <a:r>
              <a:rPr lang="en-US" sz="2000" dirty="0" smtClean="0">
                <a:latin typeface="+mj-lt"/>
              </a:rPr>
              <a:t>charge-out</a:t>
            </a:r>
            <a:endParaRPr lang="en-GB" sz="2000" dirty="0" smtClean="0">
              <a:latin typeface="+mj-lt"/>
            </a:endParaRPr>
          </a:p>
          <a:p>
            <a:pPr lvl="0"/>
            <a:r>
              <a:rPr lang="ru-RU" sz="2000" dirty="0">
                <a:latin typeface="+mj-lt"/>
              </a:rPr>
              <a:t>Ф</a:t>
            </a:r>
            <a:r>
              <a:rPr lang="ru-RU" sz="2000" dirty="0" smtClean="0">
                <a:latin typeface="+mj-lt"/>
              </a:rPr>
              <a:t>утляр,</a:t>
            </a:r>
            <a:r>
              <a:rPr lang="en-GB" sz="2000" dirty="0" smtClean="0">
                <a:latin typeface="+mj-lt"/>
              </a:rPr>
              <a:t> USB </a:t>
            </a:r>
            <a:r>
              <a:rPr lang="ru-RU" sz="2000" dirty="0" smtClean="0">
                <a:latin typeface="+mj-lt"/>
              </a:rPr>
              <a:t>кабель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и адаптер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в комплекте</a:t>
            </a:r>
          </a:p>
          <a:p>
            <a:pPr lvl="0"/>
            <a:r>
              <a:rPr lang="ru-RU" sz="2000" dirty="0" smtClean="0">
                <a:latin typeface="+mj-lt"/>
              </a:rPr>
              <a:t>Цвет: титан</a:t>
            </a:r>
            <a:endParaRPr lang="en-GB" sz="2000" dirty="0" smtClean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Опция трансляции бизнес-конференций в паре с микрофоном</a:t>
            </a:r>
            <a:endParaRPr lang="en-GB" sz="2000" dirty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Дизайн </a:t>
            </a:r>
            <a:r>
              <a:rPr lang="en-GB" sz="2000" dirty="0" smtClean="0">
                <a:latin typeface="+mj-lt"/>
              </a:rPr>
              <a:t>Porsche</a:t>
            </a:r>
            <a:endParaRPr lang="en-GB" sz="2000" dirty="0"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2" descr="R:\PD\GRAVITY ONE\Design\Rendering\20160215 from PPD\Gravity One_Perspectiv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8120" y="3966882"/>
            <a:ext cx="4593880" cy="25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Content Placeholder 3" descr="R:\BT\PD\Design\Rendering\20151209 from PPD\BT_Top 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151" y="2458568"/>
            <a:ext cx="3706950" cy="12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439" y="520386"/>
            <a:ext cx="1130011" cy="5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Franklin Gothic Medium"/>
                <a:cs typeface="Franklin Gothic Medium"/>
              </a:rPr>
              <a:t>MOTION ONE</a:t>
            </a:r>
            <a:endParaRPr lang="en-GB" sz="36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 smtClean="0">
                <a:latin typeface="+mj-lt"/>
              </a:rPr>
              <a:t>Сертифицированные, обтекаемые, силиконовые </a:t>
            </a:r>
            <a:r>
              <a:rPr lang="en-US" sz="1800" dirty="0">
                <a:latin typeface="+mj-lt"/>
              </a:rPr>
              <a:t>IP54 </a:t>
            </a:r>
            <a:r>
              <a:rPr lang="en-US" sz="1800" dirty="0" smtClean="0">
                <a:latin typeface="+mj-lt"/>
              </a:rPr>
              <a:t>Neckband</a:t>
            </a:r>
            <a:r>
              <a:rPr lang="ru-RU" sz="1800" dirty="0" smtClean="0">
                <a:latin typeface="+mj-lt"/>
              </a:rPr>
              <a:t> со встроенным микрофоном и </a:t>
            </a:r>
            <a:r>
              <a:rPr lang="en-US" sz="1800" dirty="0">
                <a:latin typeface="+mj-lt"/>
              </a:rPr>
              <a:t>Bluetooth</a:t>
            </a:r>
          </a:p>
          <a:p>
            <a:pPr lvl="0"/>
            <a:r>
              <a:rPr lang="en-US" sz="1800" dirty="0">
                <a:latin typeface="+mj-lt"/>
              </a:rPr>
              <a:t>Bluetooth 4.0 </a:t>
            </a:r>
            <a:r>
              <a:rPr lang="ru-RU" sz="1800" dirty="0">
                <a:latin typeface="+mj-lt"/>
              </a:rPr>
              <a:t>с</a:t>
            </a:r>
            <a:r>
              <a:rPr lang="en-US" sz="1800" dirty="0" smtClean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технологией А</a:t>
            </a:r>
            <a:r>
              <a:rPr lang="en-US" sz="1800" dirty="0" err="1" smtClean="0">
                <a:latin typeface="+mj-lt"/>
              </a:rPr>
              <a:t>ptX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Вращающийся динамик с двумя рабочими позициями и магнитной фиксацией</a:t>
            </a:r>
          </a:p>
          <a:p>
            <a:pPr lvl="0"/>
            <a:r>
              <a:rPr lang="ru-RU" sz="1800" dirty="0" smtClean="0">
                <a:latin typeface="+mj-lt"/>
              </a:rPr>
              <a:t>Съемный кабель</a:t>
            </a:r>
            <a:r>
              <a:rPr lang="en-US" sz="1800" dirty="0" smtClean="0">
                <a:latin typeface="+mj-lt"/>
              </a:rPr>
              <a:t>: </a:t>
            </a:r>
            <a:r>
              <a:rPr lang="ru-RU" sz="1800" dirty="0" smtClean="0">
                <a:latin typeface="+mj-lt"/>
              </a:rPr>
              <a:t>в беспроводной версии с микрофоном кабель можно присоединить к гнезду 3,5 мм</a:t>
            </a:r>
            <a:endParaRPr lang="en-US" sz="1800" dirty="0" smtClean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Время беспроводного воспроизведения: 9-10 часов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Динамичный </a:t>
            </a:r>
            <a:r>
              <a:rPr lang="ru-RU" sz="1800" dirty="0" err="1" smtClean="0">
                <a:latin typeface="+mj-lt"/>
              </a:rPr>
              <a:t>неодимовый</a:t>
            </a:r>
            <a:r>
              <a:rPr lang="ru-RU" sz="1800" dirty="0" smtClean="0">
                <a:latin typeface="+mj-lt"/>
              </a:rPr>
              <a:t> драйвер 8.6 мм полного разрешения 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Защитный чехол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3 Размера насадок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>
                <a:latin typeface="+mj-lt"/>
              </a:rPr>
              <a:t>Цвет</a:t>
            </a:r>
            <a:r>
              <a:rPr lang="en-GB" sz="1800" dirty="0">
                <a:latin typeface="+mj-lt"/>
              </a:rPr>
              <a:t>: </a:t>
            </a:r>
            <a:r>
              <a:rPr lang="ru-RU" sz="1800" dirty="0">
                <a:latin typeface="+mj-lt"/>
              </a:rPr>
              <a:t>т</a:t>
            </a:r>
            <a:r>
              <a:rPr lang="ru-RU" sz="1800" dirty="0" smtClean="0">
                <a:latin typeface="+mj-lt"/>
              </a:rPr>
              <a:t>итан</a:t>
            </a:r>
            <a:endParaRPr lang="en-GB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Дизайн </a:t>
            </a:r>
            <a:r>
              <a:rPr lang="en-GB" sz="1800" dirty="0" smtClean="0">
                <a:latin typeface="+mj-lt"/>
              </a:rPr>
              <a:t>Porsche</a:t>
            </a:r>
            <a:endParaRPr lang="en-GB" sz="1800" dirty="0">
              <a:latin typeface="+mj-lt"/>
            </a:endParaRPr>
          </a:p>
          <a:p>
            <a:pPr lvl="0"/>
            <a:endParaRPr lang="en-US" sz="1800" dirty="0"/>
          </a:p>
          <a:p>
            <a:endParaRPr lang="en-GB" sz="1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48519" y="4020671"/>
            <a:ext cx="3556850" cy="2244661"/>
            <a:chOff x="4803243" y="1262992"/>
            <a:chExt cx="4153206" cy="25111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03243" y="1262992"/>
              <a:ext cx="4153206" cy="251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6948264" y="2455394"/>
              <a:ext cx="1046689" cy="720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 defTabSz="449263" fontAlgn="base">
                <a:lnSpc>
                  <a:spcPct val="7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400">
                <a:latin typeface="Times New Roman" pitchFamily="1" charset="0"/>
                <a:ea typeface="MS Gothic" pitchFamily="49" charset="-128"/>
                <a:cs typeface="MS Gothic" pitchFamily="49" charset="-128"/>
              </a:endParaRPr>
            </a:p>
          </p:txBody>
        </p: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5368" y="3566013"/>
            <a:ext cx="3200653" cy="269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439" y="520386"/>
            <a:ext cx="1130011" cy="5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SPACE ONE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dirty="0" smtClean="0">
                <a:latin typeface="+mj-lt"/>
              </a:rPr>
              <a:t>Динамичный 40 мм драйвер полного разрешения, с 20-мм </a:t>
            </a:r>
            <a:r>
              <a:rPr lang="ru-RU" sz="1800" dirty="0" err="1" smtClean="0">
                <a:latin typeface="+mj-lt"/>
              </a:rPr>
              <a:t>неодимовым</a:t>
            </a:r>
            <a:r>
              <a:rPr lang="ru-RU" sz="1800" dirty="0" smtClean="0">
                <a:latin typeface="+mj-lt"/>
              </a:rPr>
              <a:t> динамиком</a:t>
            </a:r>
          </a:p>
          <a:p>
            <a:pPr lvl="0"/>
            <a:r>
              <a:rPr lang="ru-RU" sz="1800" dirty="0" smtClean="0">
                <a:latin typeface="+mj-lt"/>
              </a:rPr>
              <a:t>Дизайн для оптимального прилегания и шумоизоляции </a:t>
            </a:r>
          </a:p>
          <a:p>
            <a:pPr lvl="0"/>
            <a:r>
              <a:rPr lang="en-US" sz="1800" dirty="0" smtClean="0">
                <a:latin typeface="+mj-lt"/>
              </a:rPr>
              <a:t>ANC – Active Noise Cancellation (</a:t>
            </a:r>
            <a:r>
              <a:rPr lang="ru-RU" sz="1800" dirty="0" smtClean="0">
                <a:latin typeface="+mj-lt"/>
              </a:rPr>
              <a:t>Активное поглощение шума</a:t>
            </a:r>
            <a:r>
              <a:rPr lang="en-US" sz="1800" dirty="0" smtClean="0">
                <a:latin typeface="+mj-lt"/>
              </a:rPr>
              <a:t>)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Съемный кабель</a:t>
            </a:r>
            <a:r>
              <a:rPr lang="en-US" sz="1800" dirty="0" smtClean="0">
                <a:latin typeface="+mj-lt"/>
              </a:rPr>
              <a:t> 3</a:t>
            </a:r>
            <a:r>
              <a:rPr lang="ru-RU" sz="1800" dirty="0" smtClean="0">
                <a:latin typeface="+mj-lt"/>
              </a:rPr>
              <a:t>,5 мм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Защитный чехол</a:t>
            </a:r>
            <a:endParaRPr lang="en-US" sz="1800" dirty="0">
              <a:latin typeface="+mj-lt"/>
            </a:endParaRPr>
          </a:p>
          <a:p>
            <a:pPr lvl="0"/>
            <a:r>
              <a:rPr lang="ru-RU" sz="1800" dirty="0">
                <a:latin typeface="+mj-lt"/>
              </a:rPr>
              <a:t>Цвет</a:t>
            </a:r>
            <a:r>
              <a:rPr lang="en-GB" sz="1800" dirty="0">
                <a:latin typeface="+mj-lt"/>
              </a:rPr>
              <a:t>: </a:t>
            </a:r>
            <a:r>
              <a:rPr lang="ru-RU" sz="1800" dirty="0">
                <a:latin typeface="+mj-lt"/>
              </a:rPr>
              <a:t>т</a:t>
            </a:r>
            <a:r>
              <a:rPr lang="ru-RU" sz="1800" dirty="0" smtClean="0">
                <a:latin typeface="+mj-lt"/>
              </a:rPr>
              <a:t>итан</a:t>
            </a:r>
            <a:endParaRPr lang="en-GB" sz="1800" dirty="0">
              <a:latin typeface="+mj-lt"/>
            </a:endParaRPr>
          </a:p>
          <a:p>
            <a:pPr lvl="0"/>
            <a:r>
              <a:rPr lang="ru-RU" sz="1800" dirty="0">
                <a:latin typeface="+mj-lt"/>
              </a:rPr>
              <a:t>Дизайн </a:t>
            </a:r>
            <a:r>
              <a:rPr lang="en-GB" sz="1800" dirty="0" smtClean="0">
                <a:latin typeface="+mj-lt"/>
              </a:rPr>
              <a:t>Porsche</a:t>
            </a:r>
            <a:endParaRPr lang="en-GB" sz="1800" dirty="0">
              <a:latin typeface="+mj-lt"/>
            </a:endParaRPr>
          </a:p>
          <a:p>
            <a:pPr lvl="0"/>
            <a:r>
              <a:rPr lang="ru-RU" sz="1800" dirty="0" smtClean="0">
                <a:latin typeface="+mj-lt"/>
              </a:rPr>
              <a:t>Плоские чашки наушников</a:t>
            </a:r>
            <a:endParaRPr lang="en-US" sz="1800" dirty="0">
              <a:latin typeface="+mj-lt"/>
            </a:endParaRPr>
          </a:p>
          <a:p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538" y="2588327"/>
            <a:ext cx="2677162" cy="324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281" y="2510319"/>
            <a:ext cx="1899319" cy="34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861" y="704212"/>
            <a:ext cx="1473139" cy="7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82706" y="2601343"/>
            <a:ext cx="7771680" cy="14691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69000"/>
              </a:lnSpc>
            </a:pPr>
            <a:r>
              <a:rPr lang="ru-RU" sz="3600" dirty="0" smtClean="0">
                <a:solidFill>
                  <a:srgbClr val="000000"/>
                </a:solidFill>
                <a:latin typeface="Franklin Gothic Medium"/>
                <a:ea typeface="新細明體"/>
                <a:cs typeface="Franklin Gothic Medium"/>
              </a:rPr>
              <a:t>Звучание</a:t>
            </a:r>
            <a:endParaRPr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91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Franklin Gothic Medium"/>
                <a:cs typeface="Franklin Gothic Medium"/>
              </a:rPr>
              <a:t>Предыстория проекта</a:t>
            </a:r>
            <a:endParaRPr lang="en-GB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048" y="1231052"/>
            <a:ext cx="10276622" cy="4632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Franklin Gothic Medium"/>
                <a:cs typeface="Franklin Gothic Medium"/>
              </a:rPr>
              <a:t>Вслед за высоким качеством – совершенствование технологий и простота пользования</a:t>
            </a:r>
            <a:endParaRPr lang="en-GB" dirty="0" smtClean="0">
              <a:latin typeface="Franklin Gothic Medium"/>
              <a:cs typeface="Franklin Gothic Medium"/>
            </a:endParaRPr>
          </a:p>
          <a:p>
            <a:r>
              <a:rPr lang="ru-RU" sz="2000" dirty="0" smtClean="0">
                <a:latin typeface="+mj-lt"/>
              </a:rPr>
              <a:t>Продукты «</a:t>
            </a:r>
            <a:r>
              <a:rPr lang="en-GB" sz="2000" dirty="0" err="1" smtClean="0">
                <a:latin typeface="+mj-lt"/>
              </a:rPr>
              <a:t>Soundbar</a:t>
            </a:r>
            <a:r>
              <a:rPr lang="ru-RU" sz="2000" dirty="0" smtClean="0">
                <a:latin typeface="+mj-lt"/>
              </a:rPr>
              <a:t>»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и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«</a:t>
            </a:r>
            <a:r>
              <a:rPr lang="en-GB" sz="2000" dirty="0" err="1">
                <a:latin typeface="+mj-lt"/>
              </a:rPr>
              <a:t>S</a:t>
            </a:r>
            <a:r>
              <a:rPr lang="en-GB" sz="2000" dirty="0" err="1" smtClean="0">
                <a:latin typeface="+mj-lt"/>
              </a:rPr>
              <a:t>oundbase</a:t>
            </a:r>
            <a:r>
              <a:rPr lang="ru-RU" sz="2000" dirty="0" smtClean="0">
                <a:latin typeface="+mj-lt"/>
              </a:rPr>
              <a:t>»</a:t>
            </a:r>
            <a:r>
              <a:rPr lang="en-GB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заняли существенную долю рынка аудиосистем, особенно его часть, касающуюся колонок для гостиной. Компания </a:t>
            </a:r>
            <a:r>
              <a:rPr lang="en-GB" sz="2000" dirty="0" smtClean="0">
                <a:latin typeface="+mj-lt"/>
              </a:rPr>
              <a:t>KEF </a:t>
            </a:r>
            <a:r>
              <a:rPr lang="ru-RU" sz="2000" dirty="0" smtClean="0">
                <a:latin typeface="+mj-lt"/>
              </a:rPr>
              <a:t>приняла решение еще больше расширить ассортимент товаров этой категории, применяя самые передовые технологии и инновационный дизайн.</a:t>
            </a:r>
          </a:p>
          <a:p>
            <a:pPr marL="0" indent="0">
              <a:buNone/>
            </a:pPr>
            <a:r>
              <a:rPr lang="ru-RU" dirty="0" smtClean="0">
                <a:latin typeface="Franklin Gothic Medium"/>
                <a:cs typeface="Franklin Gothic Medium"/>
              </a:rPr>
              <a:t>Второй динамик в комнате</a:t>
            </a:r>
          </a:p>
          <a:p>
            <a:r>
              <a:rPr lang="ru-RU" sz="2000" dirty="0" smtClean="0">
                <a:latin typeface="+mj-lt"/>
              </a:rPr>
              <a:t>Для потребителей, ищущих простые решения для улучшения звука их телевизоров.  </a:t>
            </a:r>
            <a:r>
              <a:rPr lang="en-US" sz="2000" dirty="0"/>
              <a:t>KEF </a:t>
            </a:r>
            <a:r>
              <a:rPr lang="en-US" sz="2000" dirty="0" err="1" smtClean="0"/>
              <a:t>Soundbase</a:t>
            </a:r>
            <a:r>
              <a:rPr lang="ru-RU" sz="2000" dirty="0" smtClean="0"/>
              <a:t> – </a:t>
            </a:r>
            <a:r>
              <a:rPr lang="ru-RU" sz="2000" dirty="0" smtClean="0">
                <a:latin typeface="+mj-lt"/>
              </a:rPr>
              <a:t>тонкая и легкая колонка, обладающая отличным звучанием и свободно размещается под телевизором.</a:t>
            </a:r>
          </a:p>
        </p:txBody>
      </p:sp>
    </p:spTree>
    <p:extLst>
      <p:ext uri="{BB962C8B-B14F-4D97-AF65-F5344CB8AC3E}">
        <p14:creationId xmlns:p14="http://schemas.microsoft.com/office/powerpoint/2010/main" val="26272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577" y="1987099"/>
            <a:ext cx="7272875" cy="453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Franklin Gothic Medium"/>
                <a:cs typeface="Franklin Gothic Medium"/>
              </a:rPr>
              <a:t>Основные характеристики</a:t>
            </a:r>
            <a:endParaRPr lang="en-GB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00" y="1149436"/>
            <a:ext cx="8350250" cy="4144963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latin typeface="+mj-lt"/>
              </a:rPr>
              <a:t>2x </a:t>
            </a:r>
            <a:r>
              <a:rPr lang="en-GB" dirty="0">
                <a:latin typeface="+mj-lt"/>
              </a:rPr>
              <a:t>2” </a:t>
            </a:r>
            <a:r>
              <a:rPr lang="ru-RU" dirty="0" smtClean="0">
                <a:latin typeface="+mj-lt"/>
              </a:rPr>
              <a:t>механических драйвера</a:t>
            </a:r>
            <a:r>
              <a:rPr lang="en-GB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«</a:t>
            </a:r>
            <a:r>
              <a:rPr lang="en-GB" dirty="0" err="1" smtClean="0">
                <a:latin typeface="+mj-lt"/>
              </a:rPr>
              <a:t>Uni</a:t>
            </a:r>
            <a:r>
              <a:rPr lang="en-GB" dirty="0" smtClean="0">
                <a:latin typeface="+mj-lt"/>
              </a:rPr>
              <a:t>-Q</a:t>
            </a:r>
            <a:r>
              <a:rPr lang="ru-RU" dirty="0" smtClean="0">
                <a:latin typeface="+mj-lt"/>
              </a:rPr>
              <a:t>»</a:t>
            </a:r>
            <a:r>
              <a:rPr lang="en-GB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 общей платформе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1x </a:t>
            </a:r>
            <a:r>
              <a:rPr lang="en-GB" dirty="0">
                <a:latin typeface="+mj-lt"/>
              </a:rPr>
              <a:t>8” </a:t>
            </a:r>
            <a:r>
              <a:rPr lang="ru-RU" dirty="0" smtClean="0">
                <a:latin typeface="+mj-lt"/>
              </a:rPr>
              <a:t>низкопрофильный сабвуфер</a:t>
            </a:r>
            <a:endParaRPr lang="en-GB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Входы </a:t>
            </a:r>
            <a:r>
              <a:rPr lang="en-GB" dirty="0"/>
              <a:t>HDMI (ARC) </a:t>
            </a:r>
            <a:r>
              <a:rPr lang="ru-RU" dirty="0" smtClean="0">
                <a:latin typeface="+mj-lt"/>
              </a:rPr>
              <a:t>, оптический </a:t>
            </a:r>
            <a:r>
              <a:rPr lang="en-GB" dirty="0" err="1" smtClean="0">
                <a:latin typeface="+mj-lt"/>
              </a:rPr>
              <a:t>Toslink</a:t>
            </a:r>
            <a:r>
              <a:rPr lang="en-GB" dirty="0" smtClean="0">
                <a:latin typeface="+mj-lt"/>
              </a:rPr>
              <a:t>, </a:t>
            </a:r>
            <a:r>
              <a:rPr lang="ru-RU" dirty="0" smtClean="0">
                <a:latin typeface="+mj-lt"/>
              </a:rPr>
              <a:t>аналоговый</a:t>
            </a:r>
            <a:r>
              <a:rPr lang="en-GB" dirty="0" smtClean="0">
                <a:latin typeface="+mj-lt"/>
              </a:rPr>
              <a:t> RCA</a:t>
            </a:r>
            <a:r>
              <a:rPr lang="ru-RU" dirty="0" smtClean="0">
                <a:latin typeface="+mj-lt"/>
              </a:rPr>
              <a:t> и</a:t>
            </a:r>
            <a:r>
              <a:rPr lang="en-GB" dirty="0" smtClean="0">
                <a:latin typeface="+mj-lt"/>
              </a:rPr>
              <a:t> 3.5</a:t>
            </a:r>
            <a:r>
              <a:rPr lang="ru-RU" dirty="0" smtClean="0">
                <a:latin typeface="+mj-lt"/>
              </a:rPr>
              <a:t>-мм</a:t>
            </a:r>
            <a:r>
              <a:rPr lang="en-GB" dirty="0" smtClean="0">
                <a:latin typeface="+mj-lt"/>
              </a:rPr>
              <a:t> Aux</a:t>
            </a:r>
            <a:r>
              <a:rPr lang="ru-RU" dirty="0" smtClean="0">
                <a:latin typeface="+mj-lt"/>
              </a:rPr>
              <a:t>.</a:t>
            </a:r>
          </a:p>
          <a:p>
            <a:r>
              <a:rPr lang="en-GB" dirty="0" smtClean="0">
                <a:latin typeface="+mj-lt"/>
              </a:rPr>
              <a:t>Bluetooth </a:t>
            </a:r>
            <a:r>
              <a:rPr lang="en-GB" dirty="0">
                <a:latin typeface="+mj-lt"/>
              </a:rPr>
              <a:t>v4.0 </a:t>
            </a:r>
            <a:r>
              <a:rPr lang="ru-RU" dirty="0" smtClean="0">
                <a:latin typeface="+mj-lt"/>
              </a:rPr>
              <a:t>с возможностью воспроизведения музыки с портативных устройств – телефонов и т.д. </a:t>
            </a:r>
          </a:p>
          <a:p>
            <a:pPr lvl="0"/>
            <a:r>
              <a:rPr lang="ru-RU" dirty="0" smtClean="0">
                <a:latin typeface="+mj-lt"/>
              </a:rPr>
              <a:t>Цифровое декодирование </a:t>
            </a:r>
            <a:r>
              <a:rPr lang="en-US" dirty="0" smtClean="0">
                <a:latin typeface="+mj-lt"/>
              </a:rPr>
              <a:t>Dolby </a:t>
            </a:r>
            <a:endParaRPr lang="ru-RU" dirty="0" smtClean="0">
              <a:latin typeface="+mj-lt"/>
            </a:endParaRPr>
          </a:p>
          <a:p>
            <a:pPr lvl="0"/>
            <a:r>
              <a:rPr lang="en-GB" dirty="0" smtClean="0">
                <a:latin typeface="+mj-lt"/>
              </a:rPr>
              <a:t>4 </a:t>
            </a:r>
            <a:r>
              <a:rPr lang="ru-RU" dirty="0" smtClean="0">
                <a:latin typeface="+mj-lt"/>
              </a:rPr>
              <a:t>режима эквалайзера и </a:t>
            </a:r>
            <a:r>
              <a:rPr lang="en-GB" dirty="0" smtClean="0">
                <a:latin typeface="+mj-lt"/>
              </a:rPr>
              <a:t>3 </a:t>
            </a:r>
            <a:r>
              <a:rPr lang="ru-RU" dirty="0" smtClean="0">
                <a:latin typeface="+mj-lt"/>
              </a:rPr>
              <a:t>вариации уровня баса</a:t>
            </a:r>
            <a:endParaRPr lang="en-GB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Пульт управления</a:t>
            </a:r>
            <a:endParaRPr lang="en-GB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Верхняя панель с сенсорным управлением</a:t>
            </a:r>
            <a:endParaRPr lang="en-GB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Переключение напряжения </a:t>
            </a:r>
            <a:r>
              <a:rPr lang="en-GB" dirty="0" smtClean="0">
                <a:latin typeface="+mj-lt"/>
              </a:rPr>
              <a:t>100-240V</a:t>
            </a:r>
            <a:endParaRPr lang="en-GB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Поддерживает телевизоры до </a:t>
            </a:r>
            <a:r>
              <a:rPr lang="en-GB" dirty="0" smtClean="0">
                <a:latin typeface="+mj-lt"/>
              </a:rPr>
              <a:t>40kg </a:t>
            </a:r>
            <a:r>
              <a:rPr lang="en-GB" dirty="0">
                <a:latin typeface="+mj-lt"/>
              </a:rPr>
              <a:t>(~55” </a:t>
            </a:r>
            <a:r>
              <a:rPr lang="ru-RU" dirty="0" smtClean="0">
                <a:latin typeface="+mj-lt"/>
              </a:rPr>
              <a:t>ТВ</a:t>
            </a:r>
            <a:r>
              <a:rPr lang="en-GB" dirty="0" smtClean="0">
                <a:latin typeface="+mj-lt"/>
              </a:rPr>
              <a:t>) </a:t>
            </a:r>
            <a:endParaRPr lang="en-GB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Цвет: черный</a:t>
            </a:r>
            <a:endParaRPr lang="en-GB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2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Franklin Gothic Medium"/>
                <a:cs typeface="Franklin Gothic Medium"/>
              </a:rPr>
              <a:t>Маркетинговая Поддержка</a:t>
            </a:r>
            <a:endParaRPr lang="en-GB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20" y="1096160"/>
            <a:ext cx="11324493" cy="5153985"/>
          </a:xfrm>
        </p:spPr>
        <p:txBody>
          <a:bodyPr>
            <a:normAutofit fontScale="92500" lnSpcReduction="10000"/>
          </a:bodyPr>
          <a:lstStyle/>
          <a:p>
            <a:pPr marL="225425" lvl="1" indent="0">
              <a:buNone/>
            </a:pPr>
            <a:r>
              <a:rPr lang="ru-RU" b="1" dirty="0" smtClean="0"/>
              <a:t>Совершенствование работы в магазине </a:t>
            </a:r>
            <a:endParaRPr lang="en-US" b="1" dirty="0" smtClean="0"/>
          </a:p>
          <a:p>
            <a:pPr lvl="2"/>
            <a:r>
              <a:rPr lang="ru-RU" dirty="0" smtClean="0">
                <a:latin typeface="+mj-lt"/>
              </a:rPr>
              <a:t>Обучение </a:t>
            </a:r>
            <a:r>
              <a:rPr lang="ru-RU" dirty="0" err="1" smtClean="0">
                <a:latin typeface="+mj-lt"/>
              </a:rPr>
              <a:t>мерчандайзингу</a:t>
            </a:r>
            <a:r>
              <a:rPr lang="ru-RU" dirty="0" smtClean="0">
                <a:latin typeface="+mj-lt"/>
              </a:rPr>
              <a:t> в магазине, разработка схем стимуляции продаж.</a:t>
            </a:r>
            <a:endParaRPr lang="en-US" dirty="0" smtClean="0">
              <a:latin typeface="+mj-lt"/>
            </a:endParaRPr>
          </a:p>
          <a:p>
            <a:pPr lvl="2"/>
            <a:r>
              <a:rPr lang="ru-RU" dirty="0" smtClean="0">
                <a:latin typeface="+mj-lt"/>
              </a:rPr>
              <a:t>Промоутеры в магазинах во время ключевых </a:t>
            </a:r>
            <a:r>
              <a:rPr lang="ru-RU" dirty="0" err="1" smtClean="0">
                <a:latin typeface="+mj-lt"/>
              </a:rPr>
              <a:t>промоушен</a:t>
            </a:r>
            <a:r>
              <a:rPr lang="ru-RU" dirty="0" smtClean="0">
                <a:latin typeface="+mj-lt"/>
              </a:rPr>
              <a:t>-периодов и в течение года.</a:t>
            </a:r>
            <a:endParaRPr lang="en-GB" dirty="0" smtClean="0">
              <a:latin typeface="+mj-lt"/>
            </a:endParaRPr>
          </a:p>
          <a:p>
            <a:pPr lvl="2"/>
            <a:r>
              <a:rPr lang="ru-RU" dirty="0" smtClean="0">
                <a:latin typeface="+mj-lt"/>
              </a:rPr>
              <a:t>Обучение модульной системе заполнения витрин.</a:t>
            </a:r>
            <a:endParaRPr lang="en-US" dirty="0">
              <a:latin typeface="+mj-lt"/>
            </a:endParaRPr>
          </a:p>
          <a:p>
            <a:pPr marL="384048" lvl="2" indent="0">
              <a:buNone/>
            </a:pPr>
            <a:endParaRPr lang="en-US" dirty="0" smtClean="0"/>
          </a:p>
          <a:p>
            <a:pPr marL="225425" lvl="1" indent="0">
              <a:buNone/>
            </a:pPr>
            <a:r>
              <a:rPr lang="ru-RU" b="1" dirty="0" smtClean="0"/>
              <a:t>Программы по стимулированию продаж</a:t>
            </a:r>
            <a:endParaRPr lang="en-US" b="1" dirty="0" smtClean="0"/>
          </a:p>
          <a:p>
            <a:pPr lvl="1"/>
            <a:r>
              <a:rPr lang="ru-RU" sz="1800" dirty="0" smtClean="0">
                <a:latin typeface="+mj-lt"/>
              </a:rPr>
              <a:t>Совместная разработка схем стимуляции и награждения потребителей.</a:t>
            </a:r>
            <a:endParaRPr lang="en-US" sz="1800" dirty="0" smtClean="0">
              <a:latin typeface="+mj-lt"/>
            </a:endParaRPr>
          </a:p>
          <a:p>
            <a:pPr lvl="1"/>
            <a:r>
              <a:rPr lang="ru-RU" sz="1800" dirty="0" smtClean="0">
                <a:latin typeface="+mj-lt"/>
              </a:rPr>
              <a:t>Сезонное продвижение товара, </a:t>
            </a:r>
            <a:r>
              <a:rPr lang="ru-RU" sz="1800" dirty="0" err="1" smtClean="0">
                <a:latin typeface="+mj-lt"/>
              </a:rPr>
              <a:t>промоушен</a:t>
            </a:r>
            <a:r>
              <a:rPr lang="ru-RU" sz="1800" dirty="0" smtClean="0">
                <a:latin typeface="+mj-lt"/>
              </a:rPr>
              <a:t> в сезон продаж. </a:t>
            </a:r>
            <a:endParaRPr lang="en-US" sz="1800" dirty="0" smtClean="0">
              <a:latin typeface="+mj-lt"/>
            </a:endParaRPr>
          </a:p>
          <a:p>
            <a:pPr lvl="1"/>
            <a:r>
              <a:rPr lang="ru-RU" sz="1800" dirty="0" smtClean="0">
                <a:latin typeface="+mj-lt"/>
              </a:rPr>
              <a:t>Предложение эксклюзивного «специального продукта» и </a:t>
            </a:r>
            <a:r>
              <a:rPr lang="ru-RU" sz="1800" dirty="0" err="1" smtClean="0">
                <a:latin typeface="+mj-lt"/>
              </a:rPr>
              <a:t>промоакций</a:t>
            </a:r>
            <a:r>
              <a:rPr lang="ru-RU" sz="1800" dirty="0" smtClean="0">
                <a:latin typeface="+mj-lt"/>
              </a:rPr>
              <a:t>. </a:t>
            </a:r>
          </a:p>
          <a:p>
            <a:pPr lvl="1"/>
            <a:r>
              <a:rPr lang="ru-RU" sz="1800" dirty="0" smtClean="0">
                <a:latin typeface="+mj-lt"/>
              </a:rPr>
              <a:t>Внешний вид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и позиционирование брэнда в магазине, создание постоянного шоу-эффекта </a:t>
            </a:r>
            <a:r>
              <a:rPr lang="en-US" sz="1800" dirty="0" smtClean="0">
                <a:latin typeface="+mj-lt"/>
              </a:rPr>
              <a:t> </a:t>
            </a:r>
          </a:p>
          <a:p>
            <a:pPr lvl="1"/>
            <a:endParaRPr lang="en-US" dirty="0" smtClean="0"/>
          </a:p>
          <a:p>
            <a:pPr marL="225425" lvl="1" indent="0">
              <a:buNone/>
            </a:pPr>
            <a:r>
              <a:rPr lang="ru-RU" b="1" dirty="0" smtClean="0"/>
              <a:t>Цифровая стратегия</a:t>
            </a:r>
            <a:endParaRPr lang="en-US" b="1" dirty="0" smtClean="0"/>
          </a:p>
          <a:p>
            <a:pPr lvl="2"/>
            <a:r>
              <a:rPr lang="ru-RU" dirty="0" smtClean="0">
                <a:latin typeface="+mj-lt"/>
              </a:rPr>
              <a:t>Подключение агентства </a:t>
            </a:r>
            <a:r>
              <a:rPr lang="en-US" dirty="0" smtClean="0">
                <a:latin typeface="+mj-lt"/>
              </a:rPr>
              <a:t>Google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целях рекламы и продвижения товаров.</a:t>
            </a:r>
            <a:endParaRPr lang="en-US" dirty="0" smtClean="0">
              <a:latin typeface="+mj-lt"/>
            </a:endParaRPr>
          </a:p>
          <a:p>
            <a:pPr lvl="2"/>
            <a:r>
              <a:rPr lang="ru-RU" dirty="0" smtClean="0">
                <a:latin typeface="+mj-lt"/>
              </a:rPr>
              <a:t>Дополнение команды </a:t>
            </a:r>
            <a:r>
              <a:rPr lang="en-US" dirty="0" smtClean="0">
                <a:latin typeface="+mj-lt"/>
              </a:rPr>
              <a:t>KEF </a:t>
            </a:r>
            <a:r>
              <a:rPr lang="ru-RU" dirty="0" smtClean="0">
                <a:latin typeface="+mj-lt"/>
              </a:rPr>
              <a:t>специалистами по маркетингу.</a:t>
            </a:r>
          </a:p>
          <a:p>
            <a:pPr lvl="2"/>
            <a:r>
              <a:rPr lang="ru-RU" dirty="0" smtClean="0">
                <a:latin typeface="+mj-lt"/>
              </a:rPr>
              <a:t>Совершенствование социальной стратегии привлечения клиентов.</a:t>
            </a:r>
            <a:endParaRPr lang="en-US" dirty="0" smtClean="0">
              <a:latin typeface="+mj-lt"/>
            </a:endParaRPr>
          </a:p>
          <a:p>
            <a:pPr lvl="2"/>
            <a:r>
              <a:rPr lang="ru-RU" dirty="0" smtClean="0">
                <a:latin typeface="+mj-lt"/>
              </a:rPr>
              <a:t>Более высокий уровень рекламы бренда и продукции через ключевые интернет каналы.</a:t>
            </a:r>
            <a:endParaRPr lang="en-US" dirty="0" smtClean="0">
              <a:latin typeface="+mj-lt"/>
            </a:endParaRPr>
          </a:p>
          <a:p>
            <a:pPr lvl="2"/>
            <a:r>
              <a:rPr lang="ru-RU" dirty="0" smtClean="0">
                <a:latin typeface="+mj-lt"/>
              </a:rPr>
              <a:t>Развитие коммуникации для расширения базы пользователей. </a:t>
            </a:r>
            <a:endParaRPr lang="en-US" dirty="0" smtClean="0">
              <a:latin typeface="+mj-lt"/>
            </a:endParaRPr>
          </a:p>
          <a:p>
            <a:pPr marL="384048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marL="384048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EC56-C740-43F8-A5A6-25C7A8ADCF7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16" y="3168748"/>
            <a:ext cx="11324493" cy="730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Franklin Gothic Medium"/>
                <a:cs typeface="Franklin Gothic Medium"/>
              </a:rPr>
              <a:t>ИСТОРИЯ УСПЕХА</a:t>
            </a:r>
            <a:endParaRPr lang="en-GB" sz="4400" dirty="0">
              <a:latin typeface="Franklin Gothic Medium"/>
              <a:cs typeface="Franklin Gothic Medium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EC56-C740-43F8-A5A6-25C7A8ADCF73}" type="datetime1">
              <a:rPr lang="en-US" smtClean="0"/>
              <a:t>10/28/2016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19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Franklin Gothic Medium"/>
                <a:cs typeface="Franklin Gothic Medium"/>
              </a:rPr>
              <a:t>Текущие </a:t>
            </a:r>
            <a:r>
              <a:rPr lang="ru-RU" sz="3200" dirty="0" err="1" smtClean="0">
                <a:latin typeface="Franklin Gothic Medium"/>
                <a:cs typeface="Franklin Gothic Medium"/>
              </a:rPr>
              <a:t>Ритейлеры</a:t>
            </a:r>
            <a:r>
              <a:rPr lang="ru-RU" sz="3200" dirty="0" smtClean="0">
                <a:latin typeface="Franklin Gothic Medium"/>
                <a:cs typeface="Franklin Gothic Medium"/>
              </a:rPr>
              <a:t> </a:t>
            </a:r>
            <a:r>
              <a:rPr lang="en-US" sz="3200" dirty="0" smtClean="0">
                <a:latin typeface="Franklin Gothic Medium"/>
                <a:cs typeface="Franklin Gothic Medium"/>
              </a:rPr>
              <a:t>- </a:t>
            </a:r>
            <a:r>
              <a:rPr lang="ru-RU" sz="3200" dirty="0" smtClean="0">
                <a:latin typeface="Franklin Gothic Medium"/>
                <a:cs typeface="Franklin Gothic Medium"/>
              </a:rPr>
              <a:t>Великобритания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83" y="847165"/>
            <a:ext cx="2960626" cy="2729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2492896"/>
            <a:ext cx="2160240" cy="93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3" y="1340768"/>
            <a:ext cx="4201625" cy="1050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2" y="3573016"/>
            <a:ext cx="2327920" cy="2327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7" y="2492897"/>
            <a:ext cx="2695575" cy="180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295" y="3959950"/>
            <a:ext cx="4089585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067" y="3938700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290" y="3277112"/>
            <a:ext cx="9144000" cy="2404813"/>
          </a:xfrm>
        </p:spPr>
        <p:txBody>
          <a:bodyPr>
            <a:normAutofit/>
          </a:bodyPr>
          <a:lstStyle/>
          <a:p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+mj-lt"/>
              </a:rPr>
              <a:t>Harrods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элитный универмаг, расположенный в районе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Найтсбридж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в Лондоне.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+mj-lt"/>
              </a:rPr>
              <a:t>KEF</a:t>
            </a:r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имеет здесь выделенное место - специальную зону, предназначенную для показа новых медиа- и премиум класса продуктов.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История заслуженного успеха</a:t>
            </a: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Техническая зона управляется компанией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Dixons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Travel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17" y="1182153"/>
            <a:ext cx="3370475" cy="1460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43" y="658595"/>
            <a:ext cx="5023317" cy="24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802758" y="372845"/>
            <a:ext cx="8382000" cy="685800"/>
          </a:xfrm>
        </p:spPr>
        <p:txBody>
          <a:bodyPr/>
          <a:lstStyle/>
          <a:p>
            <a:r>
              <a:rPr lang="ru-RU" sz="3200" dirty="0" smtClean="0">
                <a:latin typeface="Franklin Gothic Medium"/>
                <a:ea typeface="新細明體" charset="0"/>
                <a:cs typeface="Franklin Gothic Medium"/>
              </a:rPr>
              <a:t>Почему </a:t>
            </a:r>
            <a:r>
              <a:rPr lang="en-US" sz="3200" dirty="0" smtClean="0">
                <a:latin typeface="Franklin Gothic Medium"/>
                <a:ea typeface="新細明體" charset="0"/>
                <a:cs typeface="Franklin Gothic Medium"/>
              </a:rPr>
              <a:t>KEF?</a:t>
            </a:r>
            <a:endParaRPr lang="en-US" sz="3200" dirty="0">
              <a:latin typeface="Franklin Gothic Medium"/>
              <a:ea typeface="新細明體" charset="0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2138926"/>
            <a:ext cx="4165600" cy="41783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777770" y="2479356"/>
            <a:ext cx="5355304" cy="2646014"/>
          </a:xfrm>
          <a:prstGeom prst="rect">
            <a:avLst/>
          </a:prstGeom>
        </p:spPr>
        <p:txBody>
          <a:bodyPr/>
          <a:lstStyle>
            <a:lvl1pPr marL="336550" indent="-336550" algn="l" defTabSz="449263" rtl="0" eaLnBrk="0" fontAlgn="base" hangingPunc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6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49263" rtl="0" eaLnBrk="0" fontAlgn="base" hangingPunct="0">
              <a:lnSpc>
                <a:spcPct val="89000"/>
              </a:lnSpc>
              <a:spcBef>
                <a:spcPts val="7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200">
                <a:solidFill>
                  <a:srgbClr val="646464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89000"/>
              </a:lnSpc>
              <a:spcBef>
                <a:spcPts val="6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900">
                <a:solidFill>
                  <a:srgbClr val="646464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89000"/>
              </a:lnSpc>
              <a:spcBef>
                <a:spcPts val="5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600">
                <a:solidFill>
                  <a:srgbClr val="646464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5pPr>
            <a:lvl6pPr marL="25146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6pPr>
            <a:lvl7pPr marL="29718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7pPr>
            <a:lvl8pPr marL="34290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8pPr>
            <a:lvl9pPr marL="38862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9pPr>
          </a:lstStyle>
          <a:p>
            <a:pPr lvl="0"/>
            <a:r>
              <a:rPr lang="ru-RU" sz="2000" dirty="0">
                <a:latin typeface="+mj-lt"/>
              </a:rPr>
              <a:t>Первенство, доказанное историей: </a:t>
            </a:r>
            <a:r>
              <a:rPr lang="ru-RU" sz="2000" dirty="0" smtClean="0">
                <a:latin typeface="+mj-lt"/>
              </a:rPr>
              <a:t>за нами более </a:t>
            </a:r>
            <a:r>
              <a:rPr lang="ru-RU" sz="2000" dirty="0">
                <a:latin typeface="+mj-lt"/>
              </a:rPr>
              <a:t>50 лет инноваций </a:t>
            </a:r>
            <a:r>
              <a:rPr lang="ru-RU" sz="2000" dirty="0" smtClean="0">
                <a:latin typeface="+mj-lt"/>
              </a:rPr>
              <a:t>в акустике.</a:t>
            </a:r>
            <a:endParaRPr lang="en-US" sz="2000" dirty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В основе наших инноваций - кропотливая наукоемкая </a:t>
            </a:r>
            <a:r>
              <a:rPr lang="ru-RU" sz="2000" dirty="0">
                <a:latin typeface="+mj-lt"/>
              </a:rPr>
              <a:t>работа </a:t>
            </a:r>
            <a:r>
              <a:rPr lang="ru-RU" sz="2000" dirty="0" smtClean="0">
                <a:latin typeface="+mj-lt"/>
              </a:rPr>
              <a:t>инженеров.</a:t>
            </a:r>
            <a:endParaRPr lang="en-US" sz="2000" dirty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Мы всегда нацелены на превосходство </a:t>
            </a:r>
            <a:r>
              <a:rPr lang="ru-RU" sz="2000" dirty="0">
                <a:latin typeface="+mj-lt"/>
              </a:rPr>
              <a:t>в дизайне</a:t>
            </a:r>
            <a:endParaRPr lang="en-US" sz="2000" dirty="0">
              <a:latin typeface="+mj-lt"/>
            </a:endParaRPr>
          </a:p>
          <a:p>
            <a:pPr lvl="0"/>
            <a:r>
              <a:rPr lang="ru-RU" sz="2000" dirty="0" smtClean="0">
                <a:latin typeface="+mj-lt"/>
              </a:rPr>
              <a:t>Качество нашей продукции не знает компромиссов</a:t>
            </a: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buFont typeface="Times New Roman" pitchFamily="18" charset="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Gothic" pitchFamily="49" charset="-128"/>
            </a:endParaRPr>
          </a:p>
          <a:p>
            <a:pPr>
              <a:lnSpc>
                <a:spcPct val="100000"/>
              </a:lnSpc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Gothic" pitchFamily="49" charset="-128"/>
            </a:endParaRPr>
          </a:p>
          <a:p>
            <a:pPr>
              <a:lnSpc>
                <a:spcPct val="100000"/>
              </a:lnSpc>
              <a:buFont typeface="Times New Roman" pitchFamily="18" charset="0"/>
              <a:buNone/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Gothic" pitchFamily="49" charset="-128"/>
            </a:endParaRPr>
          </a:p>
          <a:p>
            <a:pPr marL="0" indent="0" algn="ctr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146724" y="540161"/>
            <a:ext cx="794333" cy="3971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1755" y="1177206"/>
            <a:ext cx="9463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Компания входит в пятерку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мировых брэндов,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завоевавших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все главные рынки аудиопродукции.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7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176843"/>
            <a:ext cx="9144000" cy="3206967"/>
          </a:xfrm>
        </p:spPr>
        <p:txBody>
          <a:bodyPr>
            <a:normAutofit lnSpcReduction="10000"/>
          </a:bodyPr>
          <a:lstStyle/>
          <a:p>
            <a:r>
              <a:rPr lang="en-US" sz="1500" dirty="0">
                <a:solidFill>
                  <a:schemeClr val="tx1"/>
                </a:solidFill>
                <a:latin typeface="+mj-lt"/>
              </a:rPr>
              <a:t>Harvey </a:t>
            </a: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Nichols</a:t>
            </a:r>
            <a:r>
              <a:rPr lang="ru-RU" sz="15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1500" dirty="0">
                <a:solidFill>
                  <a:schemeClr val="tx1"/>
                </a:solidFill>
                <a:latin typeface="+mj-lt"/>
              </a:rPr>
              <a:t>Британская сеть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универмагов, основанная в 1831 году, флагманский магазин которой находится в районе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Найтсбридж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, в Лондоне. Сеть продает модные коллекции для женщин и мужчин, модные аксессуары, товары для красоты, вина и продукты питания.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универмагов в Великобритании (в том числе в районе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Найтсбридж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, Лондон).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Сеть развивает свой профиль товаров для современного образа жизни, включая и аудиопродукцию.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Тестовый запуск был проведен в Бирмингеме, где запустили «техническую зону», предлагающую, в основном, продукцию 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B&amp;</a:t>
            </a: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и</a:t>
            </a:r>
            <a:r>
              <a:rPr lang="en-US" sz="1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+mj-lt"/>
              </a:rPr>
              <a:t>Naim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r>
              <a:rPr lang="en-US" sz="1500" dirty="0">
                <a:solidFill>
                  <a:schemeClr val="tx1"/>
                </a:solidFill>
                <a:latin typeface="+mj-lt"/>
              </a:rPr>
              <a:t>Harvey Nichols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теперь внедряет такие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аудиозоны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во всех пунктах продаж. «Техническая зона» открылась в Лондоне; подобные ей откроются в Манчестере и Лидсе.</a:t>
            </a: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+mj-lt"/>
              </a:rPr>
              <a:t>KEF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имеет свою выделенную зону в магазине в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Найтсбридже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. Эта специальная зона выставляет для показа новые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медиапродукты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премиум класса 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нашего производства.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endParaRPr lang="en-GB" dirty="0"/>
          </a:p>
        </p:txBody>
      </p:sp>
      <p:pic>
        <p:nvPicPr>
          <p:cNvPr id="17410" name="Picture 2" descr="https://pbs.twimg.com/profile_images/2857226263/8537a3b5ebf667e798601cb0aa0256d5_400x4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523" y="501346"/>
            <a:ext cx="2366663" cy="24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665" y="500998"/>
            <a:ext cx="6408712" cy="24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Franklin Gothic Medium"/>
                <a:cs typeface="Franklin Gothic Medium"/>
              </a:rPr>
              <a:t>Dixons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986571"/>
            <a:ext cx="8350250" cy="4144963"/>
          </a:xfrm>
        </p:spPr>
        <p:txBody>
          <a:bodyPr/>
          <a:lstStyle/>
          <a:p>
            <a:r>
              <a:rPr lang="ru-RU" sz="1400" dirty="0" smtClean="0">
                <a:latin typeface="+mj-lt"/>
              </a:rPr>
              <a:t>61% охват всех магазинов </a:t>
            </a:r>
            <a:r>
              <a:rPr lang="en-GB" sz="1400" dirty="0" smtClean="0">
                <a:latin typeface="+mj-lt"/>
              </a:rPr>
              <a:t>Dixons Travel. </a:t>
            </a:r>
            <a:r>
              <a:rPr lang="ru-RU" sz="1400" dirty="0" smtClean="0">
                <a:latin typeface="+mj-lt"/>
              </a:rPr>
              <a:t>Эти магазины составляют </a:t>
            </a:r>
            <a:r>
              <a:rPr lang="en-GB" sz="1400" dirty="0" smtClean="0">
                <a:latin typeface="+mj-lt"/>
              </a:rPr>
              <a:t>83%</a:t>
            </a:r>
            <a:r>
              <a:rPr lang="ru-RU" sz="1400" dirty="0" smtClean="0">
                <a:latin typeface="+mj-lt"/>
              </a:rPr>
              <a:t> общего объема продаж</a:t>
            </a:r>
            <a:endParaRPr lang="en-GB" sz="1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6" y="1412776"/>
            <a:ext cx="7848872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Medium"/>
                <a:cs typeface="Franklin Gothic Medium"/>
              </a:rPr>
              <a:t>Обзор Контента</a:t>
            </a:r>
            <a:endParaRPr lang="en-GB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0216" y="13868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Направление</a:t>
            </a:r>
            <a:endParaRPr lang="en-GB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84963"/>
              </p:ext>
            </p:extLst>
          </p:nvPr>
        </p:nvGraphicFramePr>
        <p:xfrm>
          <a:off x="1268413" y="2325688"/>
          <a:ext cx="9486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Лист" r:id="rId4" imgW="9486900" imgH="3962400" progId="Excel.Sheet.12">
                  <p:embed/>
                </p:oleObj>
              </mc:Choice>
              <mc:Fallback>
                <p:oleObj name="Лист" r:id="rId4" imgW="9486900" imgH="3962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8413" y="2325688"/>
                        <a:ext cx="94869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media.phonehouse.com/cpw-sales/static/dm/dixons_carphone/logo_dixons_cpw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340" y="513778"/>
            <a:ext cx="1991111" cy="7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83" y="121024"/>
            <a:ext cx="3791934" cy="3496235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84518" y="3173505"/>
            <a:ext cx="9430871" cy="2574939"/>
          </a:xfrm>
        </p:spPr>
        <p:txBody>
          <a:bodyPr>
            <a:normAutofit fontScale="25000" lnSpcReduction="20000"/>
          </a:bodyPr>
          <a:lstStyle/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6400" dirty="0" smtClean="0">
                <a:solidFill>
                  <a:schemeClr val="tx1"/>
                </a:solidFill>
                <a:latin typeface="+mj-lt"/>
              </a:rPr>
              <a:t>A+ 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контент на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+mj-lt"/>
              </a:rPr>
              <a:t>amazon.co.uk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+mj-lt"/>
              </a:rPr>
              <a:t>и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amazon.de 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Скоро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A+ 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контент на </a:t>
            </a:r>
            <a:r>
              <a:rPr lang="en-US" sz="6400" dirty="0" err="1" smtClean="0">
                <a:solidFill>
                  <a:schemeClr val="tx1"/>
                </a:solidFill>
                <a:latin typeface="+mj-lt"/>
              </a:rPr>
              <a:t>amazon.es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6400" dirty="0" err="1" smtClean="0">
                <a:solidFill>
                  <a:schemeClr val="tx1"/>
                </a:solidFill>
                <a:latin typeface="+mj-lt"/>
              </a:rPr>
              <a:t>amazon.it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+mj-lt"/>
              </a:rPr>
              <a:t>и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amazon.fr </a:t>
            </a:r>
            <a:endParaRPr lang="en-US" sz="6400" dirty="0">
              <a:solidFill>
                <a:schemeClr val="tx1"/>
              </a:solidFill>
              <a:latin typeface="+mj-lt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В скором времени компания 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KEF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 станет одним из 12 премиум-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Hi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Fi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-поставщиков на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Amazon!!!</a:t>
            </a:r>
            <a:endParaRPr lang="en-US" sz="6400" dirty="0">
              <a:solidFill>
                <a:schemeClr val="tx1"/>
              </a:solidFill>
              <a:latin typeface="+mj-lt"/>
            </a:endParaRPr>
          </a:p>
          <a:p>
            <a:r>
              <a:rPr lang="ru-RU" sz="6400" dirty="0">
                <a:solidFill>
                  <a:schemeClr val="tx1"/>
                </a:solidFill>
                <a:latin typeface="+mj-lt"/>
              </a:rPr>
              <a:t>И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стория заслуженного успеха</a:t>
            </a:r>
            <a:endParaRPr lang="en-US" sz="6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Почти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£1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 миллион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продаж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на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+mj-lt"/>
              </a:rPr>
              <a:t>amazon.de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+mj-lt"/>
              </a:rPr>
              <a:t>и</a:t>
            </a:r>
            <a:r>
              <a:rPr lang="en-US" sz="6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400" dirty="0" err="1" smtClean="0">
                <a:solidFill>
                  <a:schemeClr val="tx1"/>
                </a:solidFill>
                <a:latin typeface="+mj-lt"/>
              </a:rPr>
              <a:t>amazon.co.uk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6400" dirty="0" err="1" smtClean="0">
                <a:solidFill>
                  <a:schemeClr val="tx1"/>
                </a:solidFill>
                <a:latin typeface="+mj-lt"/>
              </a:rPr>
              <a:t>объединенно</a:t>
            </a:r>
            <a:r>
              <a:rPr lang="ru-RU" sz="6400" dirty="0" smtClean="0">
                <a:solidFill>
                  <a:schemeClr val="tx1"/>
                </a:solidFill>
                <a:latin typeface="+mj-lt"/>
              </a:rPr>
              <a:t>) </a:t>
            </a:r>
            <a:endParaRPr lang="en-US" sz="6400" dirty="0">
              <a:solidFill>
                <a:schemeClr val="tx1"/>
              </a:solidFill>
              <a:latin typeface="+mj-lt"/>
            </a:endParaRPr>
          </a:p>
          <a:p>
            <a:endParaRPr lang="en-US" sz="6400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282" y="509964"/>
            <a:ext cx="6414247" cy="36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97390" y="463133"/>
            <a:ext cx="8229600" cy="1143000"/>
          </a:xfrm>
        </p:spPr>
        <p:txBody>
          <a:bodyPr/>
          <a:lstStyle/>
          <a:p>
            <a:r>
              <a:rPr lang="en-US" sz="3200" dirty="0">
                <a:latin typeface="Franklin Gothic Medium"/>
                <a:ea typeface="新細明體" charset="0"/>
                <a:cs typeface="Franklin Gothic Medium"/>
              </a:rPr>
              <a:t>KEF </a:t>
            </a:r>
            <a:r>
              <a:rPr lang="ru-RU" sz="3200" dirty="0" smtClean="0">
                <a:latin typeface="Franklin Gothic Medium"/>
                <a:ea typeface="新細明體" charset="0"/>
                <a:cs typeface="Franklin Gothic Medium"/>
              </a:rPr>
              <a:t>в Цифрах</a:t>
            </a:r>
            <a:r>
              <a:rPr lang="en-US" sz="3600" dirty="0">
                <a:latin typeface="Franklin Gothic Medium"/>
                <a:ea typeface="新細明體" charset="0"/>
                <a:cs typeface="Franklin Gothic Medium"/>
              </a:rPr>
              <a:t/>
            </a:r>
            <a:br>
              <a:rPr lang="en-US" sz="3600" dirty="0">
                <a:latin typeface="Franklin Gothic Medium"/>
                <a:ea typeface="新細明體" charset="0"/>
                <a:cs typeface="Franklin Gothic Medium"/>
              </a:rPr>
            </a:br>
            <a:endParaRPr lang="en-US" sz="3600" dirty="0">
              <a:latin typeface="Franklin Gothic Medium"/>
              <a:ea typeface="新細明體" charset="0"/>
              <a:cs typeface="Franklin Gothic Medium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4200" y="1282700"/>
            <a:ext cx="5024426" cy="4940299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  <a:ea typeface="MS Gothic" charset="0"/>
              </a:rPr>
              <a:t>60</a:t>
            </a:r>
            <a:r>
              <a:rPr lang="en-US" dirty="0">
                <a:solidFill>
                  <a:schemeClr val="accent1"/>
                </a:solidFill>
                <a:latin typeface="+mj-lt"/>
                <a:ea typeface="MS Gothic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600" dirty="0" smtClean="0">
                <a:solidFill>
                  <a:srgbClr val="7F7F7F"/>
                </a:solidFill>
                <a:latin typeface="+mj-lt"/>
                <a:ea typeface="MS Gothic" charset="0"/>
              </a:rPr>
              <a:t>акустические  колонки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продаются в более чем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+mj-lt"/>
                <a:ea typeface="MS Gothic" charset="0"/>
              </a:rPr>
              <a:t>60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странах</a:t>
            </a:r>
            <a:endParaRPr lang="en-US" sz="1600" dirty="0">
              <a:solidFill>
                <a:srgbClr val="7F7F7F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MS Gothic" charset="0"/>
              </a:rPr>
              <a:t>300…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600" dirty="0" smtClean="0">
                <a:solidFill>
                  <a:srgbClr val="7F7F7F"/>
                </a:solidFill>
                <a:latin typeface="+mj-lt"/>
                <a:ea typeface="MS Gothic" charset="0"/>
              </a:rPr>
              <a:t>Компания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получила более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+mj-lt"/>
                <a:ea typeface="MS Gothic" charset="0"/>
              </a:rPr>
              <a:t>300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премий и призов</a:t>
            </a:r>
            <a:endParaRPr lang="en-US" sz="1600" dirty="0">
              <a:solidFill>
                <a:srgbClr val="7F7F7F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MS Gothic" charset="0"/>
              </a:rPr>
              <a:t>150…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Компания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зарегистрировала более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150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патентов</a:t>
            </a:r>
            <a:endParaRPr lang="en-US" sz="1800" dirty="0">
              <a:solidFill>
                <a:srgbClr val="7F7F7F"/>
              </a:solidFill>
              <a:latin typeface="+mj-lt"/>
              <a:ea typeface="MS Gothic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930901" y="1173442"/>
            <a:ext cx="4687976" cy="499875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MS Gothic" charset="0"/>
              </a:rPr>
              <a:t>50…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600" dirty="0" smtClean="0">
                <a:solidFill>
                  <a:srgbClr val="7F7F7F"/>
                </a:solidFill>
                <a:latin typeface="+mj-lt"/>
                <a:ea typeface="MS Gothic" charset="0"/>
              </a:rPr>
              <a:t>Компания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опубликовала более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50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научных работ</a:t>
            </a:r>
            <a:endParaRPr lang="en-US" sz="1600" dirty="0">
              <a:solidFill>
                <a:srgbClr val="7F7F7F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ea typeface="MS Gothic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ea typeface="MS Gothic" charset="0"/>
              </a:rPr>
              <a:t>2…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Компания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удостоена двух королевских наград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ru-RU" sz="1800" dirty="0">
              <a:solidFill>
                <a:srgbClr val="7F7F7F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>
                <a:solidFill>
                  <a:schemeClr val="accent1"/>
                </a:solidFill>
                <a:latin typeface="+mj-lt"/>
                <a:ea typeface="MS Gothic" charset="0"/>
              </a:rPr>
              <a:t>1,000,000</a:t>
            </a:r>
            <a:r>
              <a:rPr lang="ru-RU" dirty="0" smtClean="0">
                <a:solidFill>
                  <a:schemeClr val="accent1"/>
                </a:solidFill>
                <a:latin typeface="+mj-lt"/>
                <a:ea typeface="MS Gothic" charset="0"/>
              </a:rPr>
              <a:t>+</a:t>
            </a:r>
            <a:r>
              <a:rPr lang="en-US" dirty="0" smtClean="0">
                <a:solidFill>
                  <a:schemeClr val="accent1"/>
                </a:solidFill>
                <a:latin typeface="+mj-lt"/>
                <a:ea typeface="MS Gothic" charset="0"/>
              </a:rPr>
              <a:t>…</a:t>
            </a:r>
            <a:endParaRPr lang="en-US" dirty="0">
              <a:solidFill>
                <a:schemeClr val="accent1"/>
              </a:solidFill>
              <a:latin typeface="+mj-lt"/>
              <a:ea typeface="MS Gothic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7F7F7F"/>
                </a:solidFill>
                <a:latin typeface="+mj-lt"/>
                <a:ea typeface="MS Gothic" charset="0"/>
              </a:rPr>
              <a:t>	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Компания 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KEF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, начиная с 1961 года,</a:t>
            </a:r>
            <a:r>
              <a:rPr lang="en-US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 </a:t>
            </a:r>
            <a:r>
              <a:rPr lang="ru-RU" sz="1800" dirty="0" smtClean="0">
                <a:solidFill>
                  <a:srgbClr val="7F7F7F"/>
                </a:solidFill>
                <a:latin typeface="+mj-lt"/>
                <a:ea typeface="MS Gothic" charset="0"/>
              </a:rPr>
              <a:t>продала миллионы акустических колонок по всему миру</a:t>
            </a:r>
            <a:endParaRPr lang="en-US" sz="2000" dirty="0">
              <a:latin typeface="+mj-lt"/>
              <a:ea typeface="MS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39" y="313897"/>
            <a:ext cx="8382000" cy="685800"/>
          </a:xfrm>
        </p:spPr>
        <p:txBody>
          <a:bodyPr/>
          <a:lstStyle/>
          <a:p>
            <a:r>
              <a:rPr lang="ru-RU" sz="3200" dirty="0" smtClean="0">
                <a:latin typeface="Franklin Gothic Medium"/>
                <a:cs typeface="Franklin Gothic Medium"/>
              </a:rPr>
              <a:t>Производство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  <p:pic>
        <p:nvPicPr>
          <p:cNvPr id="2050" name="Picture 2" descr="C:\Documents and Settings\michaelj\Desktop\duke of kent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3429001"/>
            <a:ext cx="4049712" cy="28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823" y="1126084"/>
            <a:ext cx="6700686" cy="127294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Научно-исследовательский центр и производственный цех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KEF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находятся в городе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Мейдстоун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(графство Кент, Великобритания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Все высококачественные динамики – модели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Muon, Blade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Reference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- здесь собираются вручную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23448" y="2493104"/>
            <a:ext cx="7943124" cy="4021415"/>
            <a:chOff x="3048000" y="2120226"/>
            <a:chExt cx="9144000" cy="4457014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0" y="2120227"/>
              <a:ext cx="9144000" cy="4457013"/>
              <a:chOff x="0" y="2181201"/>
              <a:chExt cx="9144000" cy="468052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4349"/>
              <a:stretch/>
            </p:blipFill>
            <p:spPr>
              <a:xfrm>
                <a:off x="503040" y="2181201"/>
                <a:ext cx="8640960" cy="468052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0" y="2181202"/>
                <a:ext cx="1403648" cy="468052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defTabSz="449263" fontAlgn="base">
                  <a:lnSpc>
                    <a:spcPct val="7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</a:pPr>
                <a:endParaRPr lang="en-GB" sz="2400">
                  <a:latin typeface="Times New Roman" pitchFamily="18" charset="0"/>
                  <a:ea typeface="MS Gothic" pitchFamily="49" charset="-128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1" y="2120226"/>
              <a:ext cx="3444554" cy="2068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2" name="Picture 2" descr="C:\Documents and Settings\michaelj\Desktop\duke of kent 3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48000" y="4188293"/>
              <a:ext cx="3444555" cy="238894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03819" y="2414705"/>
            <a:ext cx="3856915" cy="4130537"/>
            <a:chOff x="6732240" y="116632"/>
            <a:chExt cx="2262904" cy="199631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89017" y="116632"/>
              <a:ext cx="1406127" cy="1996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2240" y="557484"/>
              <a:ext cx="802416" cy="1514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2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1774826" y="188913"/>
            <a:ext cx="7777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r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r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r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r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l" eaLnBrk="1" hangingPunct="1">
              <a:lnSpc>
                <a:spcPct val="100000"/>
              </a:lnSpc>
              <a:buClr>
                <a:srgbClr val="808080"/>
              </a:buClr>
              <a:buFont typeface="Lucida Sans" pitchFamily="34" charset="0"/>
              <a:buNone/>
            </a:pPr>
            <a:endParaRPr lang="en-US" sz="3200" dirty="0">
              <a:solidFill>
                <a:srgbClr val="00508F"/>
              </a:solidFill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576326" y="1949322"/>
            <a:ext cx="9141894" cy="4499862"/>
            <a:chOff x="179388" y="1603375"/>
            <a:chExt cx="8598267" cy="4232275"/>
          </a:xfrm>
        </p:grpSpPr>
        <p:pic>
          <p:nvPicPr>
            <p:cNvPr id="13318" name="Picture 4"/>
            <p:cNvPicPr>
              <a:picLocks noChangeAspect="1" noChangeArrowheads="1"/>
            </p:cNvPicPr>
            <p:nvPr/>
          </p:nvPicPr>
          <p:blipFill>
            <a:blip r:embed="rId2">
              <a:lum bright="30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628775"/>
              <a:ext cx="5976937" cy="4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0"/>
            <p:cNvPicPr>
              <a:picLocks noChangeAspect="1" noChangeArrowheads="1"/>
            </p:cNvPicPr>
            <p:nvPr/>
          </p:nvPicPr>
          <p:blipFill>
            <a:blip r:embed="rId3">
              <a:lum bright="18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4" y="2543401"/>
              <a:ext cx="2549891" cy="328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1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764" y="1603375"/>
              <a:ext cx="2549891" cy="201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7" name="Text Placeholder 10"/>
          <p:cNvSpPr>
            <a:spLocks noGrp="1"/>
          </p:cNvSpPr>
          <p:nvPr>
            <p:ph sz="half" idx="1"/>
          </p:nvPr>
        </p:nvSpPr>
        <p:spPr>
          <a:xfrm>
            <a:off x="1847850" y="1220838"/>
            <a:ext cx="8350250" cy="19954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636463"/>
                </a:solidFill>
                <a:latin typeface="+mj-lt"/>
              </a:rPr>
              <a:t>Передовой производственный завод </a:t>
            </a:r>
            <a:r>
              <a:rPr lang="en-US" sz="2000" dirty="0" smtClean="0">
                <a:solidFill>
                  <a:srgbClr val="636463"/>
                </a:solidFill>
                <a:latin typeface="+mj-lt"/>
              </a:rPr>
              <a:t>GP</a:t>
            </a:r>
            <a:r>
              <a:rPr lang="ru-RU" sz="2000" dirty="0" smtClean="0">
                <a:solidFill>
                  <a:srgbClr val="636463"/>
                </a:solidFill>
                <a:latin typeface="+mj-lt"/>
              </a:rPr>
              <a:t> в </a:t>
            </a:r>
            <a:r>
              <a:rPr lang="ru-RU" sz="2000" dirty="0" err="1" smtClean="0">
                <a:solidFill>
                  <a:srgbClr val="636463"/>
                </a:solidFill>
                <a:latin typeface="+mj-lt"/>
              </a:rPr>
              <a:t>Хуай-Джоу</a:t>
            </a:r>
            <a:r>
              <a:rPr lang="ru-RU" sz="2000" dirty="0" smtClean="0">
                <a:solidFill>
                  <a:srgbClr val="636463"/>
                </a:solidFill>
                <a:latin typeface="+mj-lt"/>
              </a:rPr>
              <a:t> (Китай)</a:t>
            </a:r>
            <a:endParaRPr lang="en-US" sz="2000" dirty="0">
              <a:solidFill>
                <a:srgbClr val="636463"/>
              </a:solidFill>
              <a:latin typeface="+mj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58539" y="313897"/>
            <a:ext cx="8382000" cy="685800"/>
          </a:xfrm>
        </p:spPr>
        <p:txBody>
          <a:bodyPr/>
          <a:lstStyle/>
          <a:p>
            <a:r>
              <a:rPr lang="ru-RU" sz="3200" dirty="0" smtClean="0">
                <a:latin typeface="Franklin Gothic Medium"/>
                <a:cs typeface="Franklin Gothic Medium"/>
              </a:rPr>
              <a:t>Производство</a:t>
            </a:r>
            <a:endParaRPr lang="en-GB" sz="32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01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5239" y="0"/>
              <a:ext cx="8846761" cy="6858000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1816100" y="4690887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3600">
                <a:solidFill>
                  <a:srgbClr val="000000"/>
                </a:solidFill>
                <a:latin typeface="Gill Sans" pitchFamily="34" charset="-79"/>
                <a:ea typeface="新細明體" pitchFamily="18" charset="-120"/>
              </a:defRPr>
            </a:lvl2pPr>
            <a:lvl3pPr algn="l" defTabSz="449263" rtl="0" eaLnBrk="0" fontAlgn="base" hangingPunct="0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3600">
                <a:solidFill>
                  <a:srgbClr val="000000"/>
                </a:solidFill>
                <a:latin typeface="Gill Sans" pitchFamily="34" charset="-79"/>
                <a:ea typeface="新細明體" pitchFamily="18" charset="-120"/>
              </a:defRPr>
            </a:lvl3pPr>
            <a:lvl4pPr algn="l" defTabSz="449263" rtl="0" eaLnBrk="0" fontAlgn="base" hangingPunct="0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3600">
                <a:solidFill>
                  <a:srgbClr val="000000"/>
                </a:solidFill>
                <a:latin typeface="Gill Sans" pitchFamily="34" charset="-79"/>
                <a:ea typeface="新細明體" pitchFamily="18" charset="-120"/>
              </a:defRPr>
            </a:lvl4pPr>
            <a:lvl5pPr algn="l" defTabSz="449263" rtl="0" eaLnBrk="0" fontAlgn="base" hangingPunct="0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3600">
                <a:solidFill>
                  <a:srgbClr val="000000"/>
                </a:solidFill>
                <a:latin typeface="Gill Sans" pitchFamily="34" charset="-79"/>
                <a:ea typeface="新細明體" pitchFamily="18" charset="-120"/>
              </a:defRPr>
            </a:lvl5pPr>
            <a:lvl6pPr marL="457200" algn="l" defTabSz="449263" rtl="0" fontAlgn="base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4000">
                <a:solidFill>
                  <a:srgbClr val="00508F"/>
                </a:solidFill>
                <a:latin typeface="Gill Sans MT" pitchFamily="34" charset="0"/>
                <a:ea typeface="新細明體" pitchFamily="18" charset="-120"/>
              </a:defRPr>
            </a:lvl6pPr>
            <a:lvl7pPr marL="914400" algn="l" defTabSz="449263" rtl="0" fontAlgn="base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4000">
                <a:solidFill>
                  <a:srgbClr val="00508F"/>
                </a:solidFill>
                <a:latin typeface="Gill Sans MT" pitchFamily="34" charset="0"/>
                <a:ea typeface="新細明體" pitchFamily="18" charset="-120"/>
              </a:defRPr>
            </a:lvl7pPr>
            <a:lvl8pPr marL="1371600" algn="l" defTabSz="449263" rtl="0" fontAlgn="base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4000">
                <a:solidFill>
                  <a:srgbClr val="00508F"/>
                </a:solidFill>
                <a:latin typeface="Gill Sans MT" pitchFamily="34" charset="0"/>
                <a:ea typeface="新細明體" pitchFamily="18" charset="-120"/>
              </a:defRPr>
            </a:lvl8pPr>
            <a:lvl9pPr marL="1828800" algn="l" defTabSz="449263" rtl="0" fontAlgn="base">
              <a:lnSpc>
                <a:spcPct val="69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Lucida Sans" pitchFamily="34" charset="0"/>
              <a:defRPr sz="4000">
                <a:solidFill>
                  <a:srgbClr val="00508F"/>
                </a:solidFill>
                <a:latin typeface="Gill Sans MT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ru-RU" sz="2800" b="1" kern="0" spc="200" dirty="0" smtClean="0">
                <a:solidFill>
                  <a:schemeClr val="bg1"/>
                </a:solidFill>
                <a:latin typeface="+mn-lt"/>
              </a:rPr>
              <a:t>МУЗЫКАЛЬНЫЕ СИСТЕМЫ ВЫСОКОГО РАЗРЕШЕНИЯ ЗВУКА</a:t>
            </a:r>
            <a:endParaRPr lang="en-GB" sz="2800" b="1" kern="0" spc="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831975" y="5240859"/>
            <a:ext cx="8350250" cy="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36550" indent="-336550" algn="l" defTabSz="449263" rtl="0" eaLnBrk="0" fontAlgn="base" hangingPunct="0">
              <a:lnSpc>
                <a:spcPct val="89000"/>
              </a:lnSpc>
              <a:spcBef>
                <a:spcPts val="8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60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1pPr>
            <a:lvl2pPr marL="736600" indent="-279400" algn="l" defTabSz="449263" rtl="0" eaLnBrk="0" fontAlgn="base" hangingPunct="0">
              <a:lnSpc>
                <a:spcPct val="89000"/>
              </a:lnSpc>
              <a:spcBef>
                <a:spcPts val="7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2200">
                <a:solidFill>
                  <a:srgbClr val="646464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89000"/>
              </a:lnSpc>
              <a:spcBef>
                <a:spcPts val="6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900">
                <a:solidFill>
                  <a:srgbClr val="646464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89000"/>
              </a:lnSpc>
              <a:spcBef>
                <a:spcPts val="500"/>
              </a:spcBef>
              <a:spcAft>
                <a:spcPct val="0"/>
              </a:spcAft>
              <a:buClr>
                <a:srgbClr val="CB9C00"/>
              </a:buClr>
              <a:buSzPct val="100000"/>
              <a:buFont typeface="Gill Sans MT" pitchFamily="34" charset="0"/>
              <a:buChar char="•"/>
              <a:defRPr sz="1600">
                <a:solidFill>
                  <a:srgbClr val="646464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5pPr>
            <a:lvl6pPr marL="25146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6pPr>
            <a:lvl7pPr marL="29718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7pPr>
            <a:lvl8pPr marL="34290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8pPr>
            <a:lvl9pPr marL="3886200" indent="-228600" algn="l" defTabSz="449263" rtl="0" fontAlgn="base">
              <a:lnSpc>
                <a:spcPct val="69000"/>
              </a:lnSpc>
              <a:spcBef>
                <a:spcPts val="500"/>
              </a:spcBef>
              <a:spcAft>
                <a:spcPct val="0"/>
              </a:spcAft>
              <a:buClr>
                <a:srgbClr val="00508F"/>
              </a:buClr>
              <a:buSzPct val="100000"/>
              <a:buFont typeface="Gill Sans MT" pitchFamily="34" charset="0"/>
              <a:defRPr sz="1400">
                <a:solidFill>
                  <a:srgbClr val="636463"/>
                </a:solidFill>
                <a:latin typeface="Gill Sans MT" pitchFamily="34" charset="0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TW" dirty="0" smtClean="0"/>
              <a:t>MUO &amp; </a:t>
            </a:r>
            <a:r>
              <a:rPr lang="en-US" altLang="zh-TW" dirty="0"/>
              <a:t>EGG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810" y="5878684"/>
            <a:ext cx="56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Дизайн, проектирование и производство 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к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омпании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KEF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92" y="1974615"/>
            <a:ext cx="5841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+mj-lt"/>
              </a:rPr>
              <a:t>«Цифровая акустическая система 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«Всё в одном», сочетает необычный </a:t>
            </a:r>
            <a:r>
              <a:rPr lang="ru-RU" i="1" dirty="0">
                <a:solidFill>
                  <a:schemeClr val="bg1"/>
                </a:solidFill>
                <a:latin typeface="+mj-lt"/>
              </a:rPr>
              <a:t>дизайн и потрясающее звучание. Пожалуй, лучшее, что можно купить за эту </a:t>
            </a:r>
            <a:r>
              <a:rPr lang="ru-RU" i="1" dirty="0" smtClean="0">
                <a:solidFill>
                  <a:schemeClr val="bg1"/>
                </a:solidFill>
                <a:latin typeface="+mj-lt"/>
              </a:rPr>
              <a:t>цену.»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Hi-Fi World Magazine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про колонки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KEF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«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EGG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»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- 2016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47" y="339173"/>
            <a:ext cx="9953958" cy="613729"/>
          </a:xfrm>
        </p:spPr>
        <p:txBody>
          <a:bodyPr/>
          <a:lstStyle/>
          <a:p>
            <a:r>
              <a:rPr lang="ru-RU" sz="4000" dirty="0" smtClean="0">
                <a:latin typeface="Franklin Gothic Medium"/>
                <a:cs typeface="Franklin Gothic Medium"/>
              </a:rPr>
              <a:t>Справочная Информация</a:t>
            </a:r>
            <a:endParaRPr lang="en-GB" sz="4000" dirty="0">
              <a:latin typeface="Franklin Gothic Medium"/>
              <a:cs typeface="Franklin Gothic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93" y="1179580"/>
            <a:ext cx="11324493" cy="515398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Компания </a:t>
            </a:r>
            <a:r>
              <a:rPr lang="en-US" sz="2400" b="1" dirty="0" smtClean="0"/>
              <a:t>KEF </a:t>
            </a:r>
            <a:r>
              <a:rPr lang="ru-RU" sz="2400" b="1" dirty="0" smtClean="0"/>
              <a:t>стремится стать лидером на рынке премиальных беспроводных динамиков и наушников</a:t>
            </a:r>
            <a:endParaRPr lang="en-US" sz="2400" b="1" dirty="0"/>
          </a:p>
          <a:p>
            <a:r>
              <a:rPr lang="ru-RU" sz="1800" dirty="0" smtClean="0">
                <a:latin typeface="+mj-lt"/>
              </a:rPr>
              <a:t>Идеальное сочетание драйверных технологий компании </a:t>
            </a:r>
            <a:r>
              <a:rPr lang="en-US" sz="1800" dirty="0" smtClean="0">
                <a:latin typeface="+mj-lt"/>
              </a:rPr>
              <a:t>KEF </a:t>
            </a:r>
            <a:r>
              <a:rPr lang="ru-RU" sz="1800" dirty="0" smtClean="0">
                <a:latin typeface="+mj-lt"/>
              </a:rPr>
              <a:t>и дизайнерских решений, соответствующих всем требованиям современного стиля жизни.</a:t>
            </a:r>
            <a:endParaRPr lang="en-US" sz="1800" dirty="0" smtClean="0">
              <a:latin typeface="+mj-lt"/>
            </a:endParaRPr>
          </a:p>
          <a:p>
            <a:r>
              <a:rPr lang="ru-RU" sz="1800" dirty="0">
                <a:latin typeface="+mj-lt"/>
              </a:rPr>
              <a:t>П</a:t>
            </a:r>
            <a:r>
              <a:rPr lang="ru-RU" sz="1800" dirty="0" smtClean="0">
                <a:latin typeface="+mj-lt"/>
              </a:rPr>
              <a:t>ри </a:t>
            </a:r>
            <a:r>
              <a:rPr lang="ru-RU" sz="1800" dirty="0">
                <a:latin typeface="+mj-lt"/>
              </a:rPr>
              <a:t>беспроводной передачи музыки с компьютера или мобильного устройства</a:t>
            </a:r>
            <a:r>
              <a:rPr lang="ru-RU" sz="1800" dirty="0" smtClean="0">
                <a:latin typeface="+mj-lt"/>
              </a:rPr>
              <a:t> колонки </a:t>
            </a:r>
            <a:r>
              <a:rPr lang="en-US" sz="1800" dirty="0" smtClean="0">
                <a:latin typeface="+mj-lt"/>
              </a:rPr>
              <a:t>KEF</a:t>
            </a:r>
            <a:r>
              <a:rPr lang="ru-RU" sz="1800" dirty="0" smtClean="0">
                <a:latin typeface="+mj-lt"/>
              </a:rPr>
              <a:t> используют инновационные технологии, обеспечивающие бескомпромиссное качество звука: </a:t>
            </a:r>
            <a:r>
              <a:rPr lang="en-US" sz="1800" dirty="0" smtClean="0">
                <a:latin typeface="+mj-lt"/>
              </a:rPr>
              <a:t>KEF MUO</a:t>
            </a:r>
            <a:r>
              <a:rPr lang="ru-RU" sz="1800" dirty="0" smtClean="0">
                <a:latin typeface="+mj-lt"/>
              </a:rPr>
              <a:t>. </a:t>
            </a:r>
          </a:p>
          <a:p>
            <a:r>
              <a:rPr lang="ru-RU" sz="1800" dirty="0" smtClean="0">
                <a:latin typeface="+mj-lt"/>
              </a:rPr>
              <a:t>Для высококачественного воспроизведения звука от телевизора или персонального компьютера: </a:t>
            </a:r>
            <a:r>
              <a:rPr lang="en-US" sz="1800" dirty="0" smtClean="0">
                <a:latin typeface="+mj-lt"/>
              </a:rPr>
              <a:t>KEF EGG</a:t>
            </a:r>
            <a:r>
              <a:rPr lang="ru-RU" sz="1800" dirty="0" smtClean="0">
                <a:latin typeface="+mj-lt"/>
              </a:rPr>
              <a:t>.</a:t>
            </a:r>
          </a:p>
          <a:p>
            <a:r>
              <a:rPr lang="ru-RU" sz="1800" dirty="0">
                <a:latin typeface="+mj-lt"/>
              </a:rPr>
              <a:t>Б</a:t>
            </a:r>
            <a:r>
              <a:rPr lang="ru-RU" sz="1800" dirty="0" smtClean="0">
                <a:latin typeface="+mj-lt"/>
              </a:rPr>
              <a:t>еспроводное подключение для мобильных устройств: </a:t>
            </a:r>
            <a:r>
              <a:rPr lang="en-US" sz="1800" dirty="0" smtClean="0">
                <a:latin typeface="+mj-lt"/>
              </a:rPr>
              <a:t>KEF EGG.</a:t>
            </a:r>
          </a:p>
          <a:p>
            <a:r>
              <a:rPr lang="ru-RU" sz="1800" dirty="0" smtClean="0">
                <a:latin typeface="+mj-lt"/>
              </a:rPr>
              <a:t>Легкие, прочные и чрезвычайно удобные </a:t>
            </a:r>
            <a:r>
              <a:rPr lang="en-US" sz="1800" dirty="0" smtClean="0">
                <a:latin typeface="+mj-lt"/>
              </a:rPr>
              <a:t>Hi-Fi</a:t>
            </a:r>
            <a:r>
              <a:rPr lang="ru-RU" sz="1800" dirty="0" smtClean="0">
                <a:latin typeface="+mj-lt"/>
              </a:rPr>
              <a:t> наушники компании </a:t>
            </a:r>
            <a:r>
              <a:rPr lang="en-US" sz="1800" dirty="0" smtClean="0">
                <a:latin typeface="+mj-lt"/>
              </a:rPr>
              <a:t>KEF </a:t>
            </a:r>
            <a:r>
              <a:rPr lang="ru-RU" sz="1800" dirty="0" smtClean="0">
                <a:latin typeface="+mj-lt"/>
              </a:rPr>
              <a:t>предназначены для людей, всерьез интересующихся дизайном и качеством звука</a:t>
            </a:r>
            <a:endParaRPr lang="en-US" sz="1800" dirty="0" smtClean="0">
              <a:latin typeface="+mj-lt"/>
            </a:endParaRP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386" y="4957371"/>
            <a:ext cx="2415896" cy="1308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7508" y="4783269"/>
            <a:ext cx="2308245" cy="1467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953" y="4839239"/>
            <a:ext cx="1458355" cy="11383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9574" y="5893405"/>
            <a:ext cx="2027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Best Bluetooth Speaker 2015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254" y="4824433"/>
            <a:ext cx="800534" cy="1323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955" y="4916698"/>
            <a:ext cx="1152494" cy="1163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5470" y="5000544"/>
            <a:ext cx="1309255" cy="8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959" y="23429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MUO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 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50" y="1461007"/>
            <a:ext cx="5097348" cy="3070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462" y="641944"/>
            <a:ext cx="5357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Звук компании </a:t>
            </a:r>
            <a:r>
              <a:rPr lang="en-GB" sz="1600" dirty="0" smtClean="0"/>
              <a:t>KEF</a:t>
            </a:r>
            <a:endParaRPr lang="en-GB" sz="1600" dirty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Оригинальный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2 x 2”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«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Uni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-Q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»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драйвер, обеспечивающий бескомпромиссное качество звука независимо от места, где вы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поставите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колонку.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В «MUO», однако, только один драйвер с полным диапазоном частот, а второй драйвер воспроизводит низкие и средние частоты, что позволяет избежать эффект суперпозиции. </a:t>
            </a:r>
            <a:endParaRPr lang="ru-RU" sz="13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Продуманное использование формата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ABR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расширяет диапазон низких частот.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1463" y="2523938"/>
            <a:ext cx="54905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/>
              <a:t>Вид </a:t>
            </a:r>
            <a:r>
              <a:rPr lang="ru-RU" sz="1600" dirty="0"/>
              <a:t>в</a:t>
            </a:r>
            <a:r>
              <a:rPr lang="ru-RU" sz="1600" dirty="0" smtClean="0"/>
              <a:t>ысокого </a:t>
            </a:r>
            <a:r>
              <a:rPr lang="ru-RU" sz="1600" dirty="0"/>
              <a:t>р</a:t>
            </a:r>
            <a:r>
              <a:rPr lang="ru-RU" sz="1600" dirty="0" smtClean="0"/>
              <a:t>азрешения</a:t>
            </a:r>
            <a:endParaRPr lang="en-GB" sz="16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Цифро-аналоговый преобразователь и другие высокотехнологичные компоненты встроены в акустически-инертный алюминиевый корпус.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Технология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AptX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для беспроводной звукопередачи с дисковым качеством.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Подключение двух динамиков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MUO 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обеспечивает впечатляющее синхронное стереозвучание.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1462" y="4341157"/>
            <a:ext cx="53560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ru-RU" sz="1600" dirty="0" smtClean="0"/>
              <a:t>Пригодность для любых устройств</a:t>
            </a:r>
            <a:endParaRPr lang="en-GB" sz="1600" dirty="0" smtClean="0"/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Технология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NFC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по сопряжению приемо-передающих устройств.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3.5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мм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вход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Aux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для проводного соединения с другим устройством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Перезаряжаемая батарея, работающая в течение 12 часов, с автоматическим отключением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на время, пока динамик не используется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НОВИНКА! Настоящий кожаный чехол в дополнительной комплектации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528" y="756351"/>
            <a:ext cx="463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</a:rPr>
              <a:t>Дизайн</a:t>
            </a:r>
            <a:r>
              <a:rPr lang="en-US" sz="1400" dirty="0" smtClean="0">
                <a:solidFill>
                  <a:srgbClr val="404040"/>
                </a:solidFill>
              </a:rPr>
              <a:t> </a:t>
            </a:r>
            <a:r>
              <a:rPr lang="ru-RU" sz="1400" dirty="0" smtClean="0">
                <a:solidFill>
                  <a:srgbClr val="404040"/>
                </a:solidFill>
              </a:rPr>
              <a:t>Росса </a:t>
            </a:r>
            <a:r>
              <a:rPr lang="ru-RU" sz="1400" dirty="0" err="1" smtClean="0">
                <a:solidFill>
                  <a:srgbClr val="404040"/>
                </a:solidFill>
              </a:rPr>
              <a:t>Лавгроува</a:t>
            </a:r>
            <a:r>
              <a:rPr lang="ru-RU" sz="1400" dirty="0" smtClean="0">
                <a:solidFill>
                  <a:srgbClr val="404040"/>
                </a:solidFill>
              </a:rPr>
              <a:t>, автора системы </a:t>
            </a:r>
            <a:r>
              <a:rPr lang="en-US" sz="1400" dirty="0" smtClean="0">
                <a:solidFill>
                  <a:srgbClr val="404040"/>
                </a:solidFill>
              </a:rPr>
              <a:t>MUON </a:t>
            </a:r>
            <a:endParaRPr lang="en-GB" sz="1400" dirty="0">
              <a:solidFill>
                <a:srgbClr val="40404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73436" y="1874186"/>
            <a:ext cx="1620299" cy="307592"/>
            <a:chOff x="840403" y="3896895"/>
            <a:chExt cx="1620299" cy="307592"/>
          </a:xfrm>
        </p:grpSpPr>
        <p:pic>
          <p:nvPicPr>
            <p:cNvPr id="9" name="Picture 6" descr="CSR_aptX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770" y="3896895"/>
              <a:ext cx="393932" cy="29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403" y="3905162"/>
              <a:ext cx="1163880" cy="29932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323" y="224614"/>
            <a:ext cx="2173140" cy="15936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3"/>
          <a:stretch/>
        </p:blipFill>
        <p:spPr bwMode="auto">
          <a:xfrm>
            <a:off x="1100401" y="4487443"/>
            <a:ext cx="4046336" cy="176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4" y="6290385"/>
            <a:ext cx="2892425" cy="2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8772" y="6218594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MUO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46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14463</TotalTime>
  <Words>2075</Words>
  <Application>Microsoft Office PowerPoint</Application>
  <PresentationFormat>Произвольный</PresentationFormat>
  <Paragraphs>291</Paragraphs>
  <Slides>32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Retrospect</vt:lpstr>
      <vt:lpstr>Лист</vt:lpstr>
      <vt:lpstr>НОВЫЕ МЕДИА</vt:lpstr>
      <vt:lpstr>Приверженность к качеству звука</vt:lpstr>
      <vt:lpstr>Почему KEF?</vt:lpstr>
      <vt:lpstr>KEF в Цифрах </vt:lpstr>
      <vt:lpstr>Производство</vt:lpstr>
      <vt:lpstr>Производство</vt:lpstr>
      <vt:lpstr>Презентация PowerPoint</vt:lpstr>
      <vt:lpstr>Справочная Информация</vt:lpstr>
      <vt:lpstr>Презентация PowerPoint</vt:lpstr>
      <vt:lpstr>Презентация PowerPoint</vt:lpstr>
      <vt:lpstr>Презентация PowerPoint</vt:lpstr>
      <vt:lpstr>Товары для дилеров</vt:lpstr>
      <vt:lpstr>НАУШНИКИ</vt:lpstr>
      <vt:lpstr>Презентация PowerPoint</vt:lpstr>
      <vt:lpstr>Презентация PowerPoint</vt:lpstr>
      <vt:lpstr>Презентация PowerPoint</vt:lpstr>
      <vt:lpstr>    Проект KEF &amp; Porsche Design  с сентября 2016</vt:lpstr>
      <vt:lpstr>Дизайн Porsche Design, звук KEF</vt:lpstr>
      <vt:lpstr>Ассортимент </vt:lpstr>
      <vt:lpstr>GRAVITY ONE</vt:lpstr>
      <vt:lpstr>MOTION ONE</vt:lpstr>
      <vt:lpstr>SPACE ONE</vt:lpstr>
      <vt:lpstr>Презентация PowerPoint</vt:lpstr>
      <vt:lpstr>Предыстория проекта</vt:lpstr>
      <vt:lpstr>Основные характеристики</vt:lpstr>
      <vt:lpstr>Маркетинговая Поддержка</vt:lpstr>
      <vt:lpstr>Презентация PowerPoint</vt:lpstr>
      <vt:lpstr>Текущие Ритейлеры - Великобритания</vt:lpstr>
      <vt:lpstr>Презентация PowerPoint</vt:lpstr>
      <vt:lpstr>Презентация PowerPoint</vt:lpstr>
      <vt:lpstr>Dixons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GPE</dc:creator>
  <cp:lastModifiedBy>Романюк Дмитрий Андреевич</cp:lastModifiedBy>
  <cp:revision>248</cp:revision>
  <dcterms:created xsi:type="dcterms:W3CDTF">2014-10-06T02:52:48Z</dcterms:created>
  <dcterms:modified xsi:type="dcterms:W3CDTF">2016-10-28T13:22:05Z</dcterms:modified>
</cp:coreProperties>
</file>